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64" r:id="rId4"/>
    <p:sldId id="311" r:id="rId5"/>
    <p:sldId id="257" r:id="rId6"/>
    <p:sldId id="258" r:id="rId7"/>
    <p:sldId id="265" r:id="rId8"/>
    <p:sldId id="259" r:id="rId9"/>
    <p:sldId id="290" r:id="rId10"/>
    <p:sldId id="293" r:id="rId11"/>
    <p:sldId id="292" r:id="rId12"/>
    <p:sldId id="291" r:id="rId13"/>
    <p:sldId id="260" r:id="rId14"/>
    <p:sldId id="266" r:id="rId15"/>
    <p:sldId id="268" r:id="rId16"/>
    <p:sldId id="269" r:id="rId17"/>
    <p:sldId id="270" r:id="rId18"/>
    <p:sldId id="271" r:id="rId19"/>
    <p:sldId id="276" r:id="rId20"/>
    <p:sldId id="279" r:id="rId21"/>
    <p:sldId id="278" r:id="rId22"/>
    <p:sldId id="280" r:id="rId23"/>
    <p:sldId id="281" r:id="rId24"/>
    <p:sldId id="261" r:id="rId25"/>
    <p:sldId id="287" r:id="rId26"/>
    <p:sldId id="262" r:id="rId27"/>
    <p:sldId id="263"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19" d="100"/>
          <a:sy n="119" d="100"/>
        </p:scale>
        <p:origin x="96" y="384"/>
      </p:cViewPr>
      <p:guideLst>
        <p:guide orient="horz" pos="215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3.png>
</file>

<file path=ppt/media/image4.jpe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46C117F-5CCF-4837-BE5F-2B92066CAFAF}"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84EB90BD-B6CE-46B7-997F-7313B992CCDC}"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CDB9D11F-B188-461D-B23F-39381795C052}"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endParaRPr lang="en-US" sz="7200" dirty="0">
              <a:solidFill>
                <a:schemeClr val="tx1"/>
              </a:solidFill>
              <a:effectLst/>
            </a:endParaRP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endParaRPr lang="en-US" sz="72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52E6D8D9-55A2-4063-B0F3-121F44549695}"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3" name="Date Placeholder 2"/>
          <p:cNvSpPr>
            <a:spLocks noGrp="1"/>
          </p:cNvSpPr>
          <p:nvPr>
            <p:ph type="dt" sz="half" idx="10"/>
          </p:nvPr>
        </p:nvSpPr>
        <p:spPr/>
        <p:txBody>
          <a:bodyPr/>
          <a:lstStyle/>
          <a:p>
            <a:fld id="{D4B24536-994D-4021-A283-9F449C0DB509}"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3" name="Date Placeholder 2"/>
          <p:cNvSpPr>
            <a:spLocks noGrp="1"/>
          </p:cNvSpPr>
          <p:nvPr>
            <p:ph type="dt" sz="half" idx="10"/>
          </p:nvPr>
        </p:nvSpPr>
        <p:spPr/>
        <p:txBody>
          <a:bodyPr/>
          <a:lstStyle/>
          <a:p>
            <a:fld id="{3CBBBB78-C96F-47B7-AB17-D852CA960AC9}"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Text Placeholder 2"/>
          <p:cNvSpPr>
            <a:spLocks noGrp="1"/>
          </p:cNvSpPr>
          <p:nvPr>
            <p:ph type="body"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9D6E9DEC-419B-4CC5-A080-3B06BD5A8291}"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30578ACC-22D6-47C1-A373-4FD133E34F3C}"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E331444B-B92B-4E27-8C94-BB93EAF5CB18}"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363EFA5E-FA76-400D-B3DC-F0BA90E6D10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image" Target="../media/image3.png"/><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4.png"/><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6.pn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15.xml"/><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20.pn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hyperlink" Target="https://www.tutorialspoint.com/flask/index.htm" TargetMode="External"/><Relationship Id="rId5" Type="http://schemas.openxmlformats.org/officeDocument/2006/relationships/hyperlink" Target="https://faces.dmi.unibas.ch/bfm/bfm2017.html" TargetMode="External"/><Relationship Id="rId4" Type="http://schemas.openxmlformats.org/officeDocument/2006/relationships/hyperlink" Target="https://www.geeksforgeeks.org/opencv-python-tutorial/" TargetMode="External"/><Relationship Id="rId3" Type="http://schemas.openxmlformats.org/officeDocument/2006/relationships/hyperlink" Target="https://www.javatpoint.com/keras" TargetMode="External"/><Relationship Id="rId2" Type="http://schemas.openxmlformats.org/officeDocument/2006/relationships/hyperlink" Target="https://towardsdatascience.com/a-comprehensive-guide-to-convolutional-neural-networks-the-eli5-way-3bd2b1164a53" TargetMode="External"/><Relationship Id="rId1" Type="http://schemas.openxmlformats.org/officeDocument/2006/relationships/hyperlink" Target="https://www.kaggle.com/datasets/msambare/fer2013" TargetMode="Externa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image" Target="../media/image7.jpeg"/><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altLang="en-US" sz="4800" dirty="0"/>
              <a:t>HUMAN FACE EMOTION IN </a:t>
            </a:r>
            <a:r>
              <a:rPr lang="en-US" sz="4800" dirty="0"/>
              <a:t>3D</a:t>
            </a:r>
            <a:endParaRPr lang="en-US" altLang="en-US" sz="4800" dirty="0"/>
          </a:p>
        </p:txBody>
      </p:sp>
      <p:sp>
        <p:nvSpPr>
          <p:cNvPr id="3" name="Subtitle 2"/>
          <p:cNvSpPr>
            <a:spLocks noGrp="1"/>
          </p:cNvSpPr>
          <p:nvPr>
            <p:ph type="subTitle" idx="1"/>
          </p:nvPr>
        </p:nvSpPr>
        <p:spPr>
          <a:xfrm>
            <a:off x="953277" y="4632875"/>
            <a:ext cx="8144134" cy="1117687"/>
          </a:xfrm>
        </p:spPr>
        <p:txBody>
          <a:bodyPr vert="horz" lIns="91440" tIns="45720" rIns="91440" bIns="45720" rtlCol="0" anchor="t">
            <a:normAutofit lnSpcReduction="20000"/>
          </a:bodyPr>
          <a:lstStyle/>
          <a:p>
            <a:r>
              <a:rPr lang="en-US" dirty="0"/>
              <a:t>Shaik Mohammed Sameer    1602-20-737-168</a:t>
            </a:r>
            <a:endParaRPr lang="en-US" dirty="0"/>
          </a:p>
          <a:p>
            <a:r>
              <a:rPr lang="en-US" dirty="0" err="1"/>
              <a:t>Jar</a:t>
            </a:r>
            <a:r>
              <a:rPr lang="en-IN" altLang="en-US" dirty="0" err="1"/>
              <a:t>up</a:t>
            </a:r>
            <a:r>
              <a:rPr lang="en-US" dirty="0" err="1"/>
              <a:t>la</a:t>
            </a:r>
            <a:r>
              <a:rPr lang="en-US" dirty="0"/>
              <a:t> Aruna                     1602-20-737-125</a:t>
            </a:r>
            <a:endParaRPr lang="en-US" dirty="0"/>
          </a:p>
          <a:p>
            <a:r>
              <a:rPr lang="en-US" dirty="0" err="1"/>
              <a:t>Chimmi</a:t>
            </a:r>
            <a:r>
              <a:rPr lang="en-US" dirty="0"/>
              <a:t> Mahesh                   1602-20-737-143</a:t>
            </a:r>
            <a:endParaRPr lang="en-US" dirty="0"/>
          </a:p>
        </p:txBody>
      </p:sp>
      <p:sp>
        <p:nvSpPr>
          <p:cNvPr id="4" name="TextBox 3"/>
          <p:cNvSpPr txBox="1"/>
          <p:nvPr/>
        </p:nvSpPr>
        <p:spPr>
          <a:xfrm>
            <a:off x="296888" y="2585914"/>
            <a:ext cx="3337315" cy="584775"/>
          </a:xfrm>
          <a:prstGeom prst="rect">
            <a:avLst/>
          </a:prstGeom>
          <a:noFill/>
        </p:spPr>
        <p:txBody>
          <a:bodyPr wrap="square" rtlCol="0">
            <a:spAutoFit/>
          </a:bodyPr>
          <a:lstStyle/>
          <a:p>
            <a:pPr algn="l"/>
            <a:r>
              <a:rPr lang="en-IN" sz="3200" dirty="0"/>
              <a:t>Batch -08 </a:t>
            </a:r>
            <a:endParaRPr lang="en-US"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a:t>Description About Models</a:t>
            </a:r>
            <a:endParaRPr lang="en-IN" altLang="en-US"/>
          </a:p>
        </p:txBody>
      </p:sp>
      <p:pic>
        <p:nvPicPr>
          <p:cNvPr id="7" name="Picture Placeholder 6" descr="home2"/>
          <p:cNvPicPr>
            <a:picLocks noGrp="1" noChangeAspect="1"/>
          </p:cNvPicPr>
          <p:nvPr>
            <p:ph type="pic" idx="1"/>
          </p:nvPr>
        </p:nvPicPr>
        <p:blipFill>
          <a:blip r:embed="rId1"/>
          <a:stretch>
            <a:fillRect/>
          </a:stretch>
        </p:blipFill>
        <p:spPr>
          <a:xfrm>
            <a:off x="887730" y="3537585"/>
            <a:ext cx="9796780" cy="3051810"/>
          </a:xfrm>
          <a:prstGeom prst="rect">
            <a:avLst/>
          </a:prstGeom>
        </p:spPr>
      </p:pic>
      <p:sp>
        <p:nvSpPr>
          <p:cNvPr id="11" name="Text Box 10"/>
          <p:cNvSpPr txBox="1"/>
          <p:nvPr/>
        </p:nvSpPr>
        <p:spPr>
          <a:xfrm>
            <a:off x="979170" y="2016125"/>
            <a:ext cx="8065770" cy="1630045"/>
          </a:xfrm>
          <a:prstGeom prst="rect">
            <a:avLst/>
          </a:prstGeom>
          <a:noFill/>
        </p:spPr>
        <p:txBody>
          <a:bodyPr wrap="none" rtlCol="0">
            <a:spAutoFit/>
          </a:bodyPr>
          <a:lstStyle/>
          <a:p>
            <a:pPr marL="0" indent="0" algn="l">
              <a:buNone/>
            </a:pPr>
            <a:r>
              <a:rPr lang="en-IN" altLang="en-US" sz="2800">
                <a:sym typeface="+mn-ea"/>
              </a:rPr>
              <a:t>&gt;&gt; Emotion Analysis:</a:t>
            </a:r>
            <a:endParaRPr lang="en-IN" altLang="en-US" sz="2800"/>
          </a:p>
          <a:p>
            <a:pPr algn="l">
              <a:buFont typeface="Wingdings" panose="05000000000000000000" charset="0"/>
              <a:buChar char="§"/>
            </a:pPr>
            <a:r>
              <a:rPr lang="en-IN" altLang="en-US" sz="2400">
                <a:sym typeface="+mn-ea"/>
              </a:rPr>
              <a:t>Loading model structure using json file.</a:t>
            </a:r>
            <a:endParaRPr lang="en-IN" altLang="en-US" sz="2400"/>
          </a:p>
          <a:p>
            <a:pPr algn="l">
              <a:buFont typeface="Wingdings" panose="05000000000000000000" charset="0"/>
              <a:buChar char="§"/>
            </a:pPr>
            <a:r>
              <a:rPr lang="en-IN" altLang="en-US" sz="2400">
                <a:sym typeface="+mn-ea"/>
              </a:rPr>
              <a:t>Predicting emotion using CNN trained model (model.h5) </a:t>
            </a:r>
            <a:endParaRPr lang="en-IN" altLang="en-US" sz="2400"/>
          </a:p>
          <a:p>
            <a:endParaRPr lang="en-IN" altLang="en-US" sz="2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a:t>Description About Models</a:t>
            </a:r>
            <a:endParaRPr lang="en-IN" altLang="en-US"/>
          </a:p>
        </p:txBody>
      </p:sp>
      <p:sp>
        <p:nvSpPr>
          <p:cNvPr id="5" name="Content Placeholder 4"/>
          <p:cNvSpPr>
            <a:spLocks noGrp="1"/>
          </p:cNvSpPr>
          <p:nvPr>
            <p:ph sz="half" idx="1"/>
          </p:nvPr>
        </p:nvSpPr>
        <p:spPr>
          <a:xfrm>
            <a:off x="680085" y="2336800"/>
            <a:ext cx="7244080" cy="3599180"/>
          </a:xfrm>
        </p:spPr>
        <p:txBody>
          <a:bodyPr/>
          <a:lstStyle/>
          <a:p>
            <a:pPr marL="0" indent="0">
              <a:buNone/>
            </a:pPr>
            <a:r>
              <a:rPr lang="en-IN" altLang="en-US"/>
              <a:t>&gt;&gt; 3D Model :</a:t>
            </a:r>
            <a:endParaRPr lang="en-IN" altLang="en-US"/>
          </a:p>
          <a:p>
            <a:pPr>
              <a:buFont typeface="Wingdings" panose="05000000000000000000" charset="0"/>
              <a:buChar char="§"/>
            </a:pPr>
            <a:r>
              <a:rPr lang="en-IN" altLang="en-US"/>
              <a:t>Loading BFM model for making 3d face using torch, aspose-3d and mediapipe.</a:t>
            </a:r>
            <a:endParaRPr lang="en-IN" altLang="en-US"/>
          </a:p>
        </p:txBody>
      </p:sp>
      <p:pic>
        <p:nvPicPr>
          <p:cNvPr id="7" name="Content Placeholder 6" descr="render"/>
          <p:cNvPicPr>
            <a:picLocks noGrp="1" noChangeAspect="1"/>
          </p:cNvPicPr>
          <p:nvPr>
            <p:ph sz="half" idx="2"/>
          </p:nvPr>
        </p:nvPicPr>
        <p:blipFill>
          <a:blip r:embed="rId1"/>
          <a:stretch>
            <a:fillRect/>
          </a:stretch>
        </p:blipFill>
        <p:spPr>
          <a:xfrm>
            <a:off x="680085" y="4238625"/>
            <a:ext cx="9118600" cy="169735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imeline&#10;&#10;Description automatically generated"/>
          <p:cNvPicPr>
            <a:picLocks noChangeAspect="1"/>
          </p:cNvPicPr>
          <p:nvPr/>
        </p:nvPicPr>
        <p:blipFill>
          <a:blip r:embed="rId1"/>
          <a:stretch>
            <a:fillRect/>
          </a:stretch>
        </p:blipFill>
        <p:spPr>
          <a:xfrm>
            <a:off x="265098" y="1202466"/>
            <a:ext cx="10573406" cy="5521528"/>
          </a:xfrm>
          <a:prstGeom prst="rect">
            <a:avLst/>
          </a:prstGeom>
        </p:spPr>
      </p:pic>
      <p:sp>
        <p:nvSpPr>
          <p:cNvPr id="3" name="Rectangle 2"/>
          <p:cNvSpPr/>
          <p:nvPr/>
        </p:nvSpPr>
        <p:spPr>
          <a:xfrm>
            <a:off x="173420" y="134006"/>
            <a:ext cx="7528033" cy="9196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Training                                      </a:t>
            </a:r>
            <a:endParaRPr lang="en-US" sz="3200" dirty="0"/>
          </a:p>
        </p:txBody>
      </p:sp>
      <p:sp>
        <p:nvSpPr>
          <p:cNvPr id="4" name="TextBox 3"/>
          <p:cNvSpPr txBox="1"/>
          <p:nvPr/>
        </p:nvSpPr>
        <p:spPr>
          <a:xfrm>
            <a:off x="4486428" y="2640512"/>
            <a:ext cx="2521934" cy="1702887"/>
          </a:xfrm>
          <a:prstGeom prst="rect">
            <a:avLst/>
          </a:prstGeom>
          <a:noFill/>
        </p:spPr>
        <p:txBody>
          <a:bodyPr wrap="square" rtlCol="0">
            <a:spAutoFit/>
          </a:bodyPr>
          <a:lstStyle/>
          <a:p>
            <a:pPr algn="l"/>
            <a:endParaRPr lang="en-US" dirty="0"/>
          </a:p>
        </p:txBody>
      </p:sp>
      <p:sp>
        <p:nvSpPr>
          <p:cNvPr id="6" name="Rectangle 5"/>
          <p:cNvSpPr/>
          <p:nvPr/>
        </p:nvSpPr>
        <p:spPr>
          <a:xfrm flipV="1">
            <a:off x="1000815" y="3021957"/>
            <a:ext cx="705362" cy="642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91777" y="3122623"/>
            <a:ext cx="1828800" cy="369332"/>
          </a:xfrm>
          <a:prstGeom prst="rect">
            <a:avLst/>
          </a:prstGeom>
          <a:noFill/>
        </p:spPr>
        <p:txBody>
          <a:bodyPr wrap="square" rtlCol="0">
            <a:spAutoFit/>
          </a:bodyPr>
          <a:lstStyle/>
          <a:p>
            <a:pPr algn="l"/>
            <a:r>
              <a:rPr lang="en-IN" b="1" dirty="0">
                <a:solidFill>
                  <a:schemeClr val="bg1"/>
                </a:solidFill>
              </a:rPr>
              <a:t>FER 2013</a:t>
            </a:r>
            <a:endParaRPr lang="en-US" b="1"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a:t>Use Cases</a:t>
            </a:r>
            <a:endParaRPr lang="en-IN" altLang="en-US"/>
          </a:p>
        </p:txBody>
      </p:sp>
      <p:sp>
        <p:nvSpPr>
          <p:cNvPr id="5" name="Content Placeholder 4"/>
          <p:cNvSpPr>
            <a:spLocks noGrp="1"/>
          </p:cNvSpPr>
          <p:nvPr>
            <p:ph idx="1"/>
          </p:nvPr>
        </p:nvSpPr>
        <p:spPr>
          <a:xfrm>
            <a:off x="419735" y="2126615"/>
            <a:ext cx="10352405" cy="4617085"/>
          </a:xfrm>
        </p:spPr>
        <p:txBody>
          <a:bodyPr/>
          <a:lstStyle/>
          <a:p>
            <a:pPr marL="285750" indent="-285750">
              <a:buFont typeface="Arial" panose="020B0604020202020204" pitchFamily="34" charset="0"/>
              <a:buChar char="•"/>
            </a:pPr>
            <a:r>
              <a:rPr lang="en-US" b="1">
                <a:latin typeface="Times New Roman" panose="02020603050405020304" charset="0"/>
                <a:cs typeface="Calibri" panose="020F0502020204030204" charset="0"/>
                <a:sym typeface="+mn-ea"/>
              </a:rPr>
              <a:t>Use Case-1: </a:t>
            </a:r>
            <a:endParaRPr lang="en-US" b="1">
              <a:latin typeface="Times New Roman" panose="02020603050405020304" charset="0"/>
              <a:cs typeface="Calibri" panose="020F0502020204030204" charset="0"/>
              <a:sym typeface="+mn-ea"/>
            </a:endParaRPr>
          </a:p>
          <a:p>
            <a:pPr marL="285750" indent="-285750">
              <a:buFont typeface="Arial" panose="020B0604020202020204" pitchFamily="34" charset="0"/>
              <a:buChar char="•"/>
            </a:pPr>
            <a:r>
              <a:rPr lang="en-US" b="1">
                <a:latin typeface="Times New Roman" panose="02020603050405020304" charset="0"/>
                <a:cs typeface="Calibri" panose="020F0502020204030204" charset="0"/>
                <a:sym typeface="+mn-ea"/>
              </a:rPr>
              <a:t>Name</a:t>
            </a:r>
            <a:r>
              <a:rPr lang="en-US">
                <a:latin typeface="Times New Roman" panose="02020603050405020304" charset="0"/>
                <a:cs typeface="Calibri" panose="020F0502020204030204" charset="0"/>
                <a:sym typeface="+mn-ea"/>
              </a:rPr>
              <a:t> : </a:t>
            </a:r>
            <a:r>
              <a:rPr lang="en-IN" altLang="en-US">
                <a:latin typeface="Times New Roman" panose="02020603050405020304" charset="0"/>
                <a:cs typeface="Calibri" panose="020F0502020204030204" charset="0"/>
                <a:sym typeface="+mn-ea"/>
              </a:rPr>
              <a:t>Upload Image</a:t>
            </a:r>
            <a:endParaRPr lang="en-US" b="1">
              <a:latin typeface="Times New Roman" panose="02020603050405020304" charset="0"/>
              <a:cs typeface="Calibri" panose="020F0502020204030204" charset="0"/>
            </a:endParaRPr>
          </a:p>
          <a:p>
            <a:pPr marL="285750" indent="-285750">
              <a:buFont typeface="Arial" panose="020B0604020202020204" pitchFamily="34" charset="0"/>
              <a:buChar char="•"/>
            </a:pPr>
            <a:r>
              <a:rPr lang="en-US" b="1">
                <a:latin typeface="Times New Roman" panose="02020603050405020304" charset="0"/>
                <a:cs typeface="Calibri" panose="020F0502020204030204" charset="0"/>
                <a:sym typeface="+mn-ea"/>
              </a:rPr>
              <a:t>Actors</a:t>
            </a:r>
            <a:r>
              <a:rPr lang="en-US">
                <a:latin typeface="Times New Roman" panose="02020603050405020304" charset="0"/>
                <a:cs typeface="Calibri" panose="020F0502020204030204" charset="0"/>
                <a:sym typeface="+mn-ea"/>
              </a:rPr>
              <a:t> : </a:t>
            </a:r>
            <a:r>
              <a:rPr lang="en-IN" altLang="en-US">
                <a:latin typeface="Times New Roman" panose="02020603050405020304" charset="0"/>
                <a:cs typeface="Calibri" panose="020F0502020204030204" charset="0"/>
                <a:sym typeface="+mn-ea"/>
              </a:rPr>
              <a:t>User</a:t>
            </a:r>
            <a:endParaRPr lang="en-US" b="1">
              <a:latin typeface="Times New Roman" panose="02020603050405020304" charset="0"/>
              <a:cs typeface="Calibri" panose="020F0502020204030204" charset="0"/>
            </a:endParaRPr>
          </a:p>
          <a:p>
            <a:pPr marL="285750" indent="-285750">
              <a:buFont typeface="Arial" panose="020B0604020202020204" pitchFamily="34" charset="0"/>
              <a:buChar char="•"/>
            </a:pPr>
            <a:r>
              <a:rPr lang="en-US" b="1">
                <a:latin typeface="Times New Roman" panose="02020603050405020304" charset="0"/>
                <a:cs typeface="Calibri" panose="020F0502020204030204" charset="0"/>
                <a:sym typeface="+mn-ea"/>
              </a:rPr>
              <a:t>Description</a:t>
            </a:r>
            <a:r>
              <a:rPr lang="en-US">
                <a:latin typeface="Times New Roman" panose="02020603050405020304" charset="0"/>
                <a:cs typeface="Calibri" panose="020F0502020204030204" charset="0"/>
                <a:sym typeface="+mn-ea"/>
              </a:rPr>
              <a:t> : Allows user to </a:t>
            </a:r>
            <a:r>
              <a:rPr lang="en-IN" altLang="en-US">
                <a:latin typeface="Times New Roman" panose="02020603050405020304" charset="0"/>
                <a:cs typeface="Calibri" panose="020F0502020204030204" charset="0"/>
                <a:sym typeface="+mn-ea"/>
              </a:rPr>
              <a:t>upload image</a:t>
            </a:r>
            <a:endParaRPr lang="en-US" b="1">
              <a:latin typeface="Times New Roman" panose="02020603050405020304" charset="0"/>
              <a:cs typeface="Calibri" panose="020F0502020204030204" charset="0"/>
            </a:endParaRPr>
          </a:p>
          <a:p>
            <a:pPr marL="285750" indent="-285750">
              <a:buFont typeface="Arial" panose="020B0604020202020204" pitchFamily="34" charset="0"/>
              <a:buChar char="•"/>
            </a:pPr>
            <a:r>
              <a:rPr lang="en-US" b="1">
                <a:latin typeface="Times New Roman" panose="02020603050405020304" charset="0"/>
                <a:cs typeface="Calibri" panose="020F0502020204030204" charset="0"/>
                <a:sym typeface="+mn-ea"/>
              </a:rPr>
              <a:t>Pre-Conditions</a:t>
            </a:r>
            <a:r>
              <a:rPr lang="en-US">
                <a:latin typeface="Times New Roman" panose="02020603050405020304" charset="0"/>
                <a:cs typeface="Calibri" panose="020F0502020204030204" charset="0"/>
                <a:sym typeface="+mn-ea"/>
              </a:rPr>
              <a:t> : </a:t>
            </a:r>
            <a:r>
              <a:rPr lang="en-IN" altLang="en-US">
                <a:latin typeface="Times New Roman" panose="02020603050405020304" charset="0"/>
                <a:cs typeface="Calibri" panose="020F0502020204030204" charset="0"/>
                <a:sym typeface="+mn-ea"/>
              </a:rPr>
              <a:t>take a picture</a:t>
            </a:r>
            <a:endParaRPr lang="en-US" b="1">
              <a:latin typeface="Times New Roman" panose="02020603050405020304" charset="0"/>
              <a:cs typeface="Calibri" panose="020F0502020204030204" charset="0"/>
            </a:endParaRPr>
          </a:p>
          <a:p>
            <a:pPr marL="285750" indent="-285750">
              <a:buFont typeface="Arial" panose="020B0604020202020204" pitchFamily="34" charset="0"/>
              <a:buChar char="•"/>
            </a:pPr>
            <a:r>
              <a:rPr lang="en-US" b="1">
                <a:latin typeface="Times New Roman" panose="02020603050405020304" charset="0"/>
                <a:cs typeface="Calibri" panose="020F0502020204030204" charset="0"/>
                <a:sym typeface="+mn-ea"/>
              </a:rPr>
              <a:t>Post-Conditions </a:t>
            </a:r>
            <a:r>
              <a:rPr lang="en-US">
                <a:latin typeface="Times New Roman" panose="02020603050405020304" charset="0"/>
                <a:cs typeface="Calibri" panose="020F0502020204030204" charset="0"/>
                <a:sym typeface="+mn-ea"/>
              </a:rPr>
              <a:t>: </a:t>
            </a:r>
            <a:r>
              <a:rPr lang="en-IN" altLang="en-US">
                <a:latin typeface="Times New Roman" panose="02020603050405020304" charset="0"/>
                <a:cs typeface="Calibri" panose="020F0502020204030204" charset="0"/>
                <a:sym typeface="+mn-ea"/>
              </a:rPr>
              <a:t>image will be uploaded</a:t>
            </a:r>
            <a:endParaRPr lang="en-IN" altLang="en-US">
              <a:latin typeface="Times New Roman" panose="02020603050405020304" charset="0"/>
              <a:cs typeface="Calibri" panose="020F0502020204030204" charset="0"/>
              <a:sym typeface="+mn-ea"/>
            </a:endParaRPr>
          </a:p>
        </p:txBody>
      </p:sp>
      <p:graphicFrame>
        <p:nvGraphicFramePr>
          <p:cNvPr id="6" name="Table 5"/>
          <p:cNvGraphicFramePr/>
          <p:nvPr/>
        </p:nvGraphicFramePr>
        <p:xfrm>
          <a:off x="827405" y="5081270"/>
          <a:ext cx="8533130" cy="1524000"/>
        </p:xfrm>
        <a:graphic>
          <a:graphicData uri="http://schemas.openxmlformats.org/drawingml/2006/table">
            <a:tbl>
              <a:tblPr firstRow="1" bandRow="1">
                <a:tableStyleId>{5C22544A-7EE6-4342-B048-85BDC9FD1C3A}</a:tableStyleId>
              </a:tblPr>
              <a:tblGrid>
                <a:gridCol w="4266565"/>
                <a:gridCol w="4266565"/>
              </a:tblGrid>
              <a:tr h="381000">
                <a:tc>
                  <a:txBody>
                    <a:bodyPr/>
                    <a:lstStyle/>
                    <a:p>
                      <a:pPr>
                        <a:buNone/>
                      </a:pPr>
                      <a:r>
                        <a:rPr lang="en-IN" altLang="en-US"/>
                        <a:t>                      USER</a:t>
                      </a:r>
                      <a:endParaRPr lang="en-IN" altLang="en-US"/>
                    </a:p>
                  </a:txBody>
                  <a:tcPr/>
                </a:tc>
                <a:tc>
                  <a:txBody>
                    <a:bodyPr/>
                    <a:lstStyle/>
                    <a:p>
                      <a:pPr>
                        <a:buNone/>
                      </a:pPr>
                      <a:r>
                        <a:rPr lang="en-IN" altLang="en-US"/>
                        <a:t>                        SYSTEM</a:t>
                      </a:r>
                      <a:endParaRPr lang="en-IN" altLang="en-US"/>
                    </a:p>
                  </a:txBody>
                  <a:tcPr/>
                </a:tc>
              </a:tr>
              <a:tr h="381000">
                <a:tc>
                  <a:txBody>
                    <a:bodyPr/>
                    <a:lstStyle/>
                    <a:p>
                      <a:pPr>
                        <a:buNone/>
                      </a:pPr>
                      <a:r>
                        <a:rPr lang="en-IN" altLang="en-US"/>
                        <a:t>upload an image</a:t>
                      </a:r>
                      <a:endParaRPr lang="en-IN" altLang="en-US"/>
                    </a:p>
                  </a:txBody>
                  <a:tcPr/>
                </a:tc>
                <a:tc>
                  <a:txBody>
                    <a:bodyPr/>
                    <a:lstStyle/>
                    <a:p>
                      <a:pPr>
                        <a:buNone/>
                      </a:pPr>
                      <a:endParaRPr lang="en-US"/>
                    </a:p>
                  </a:txBody>
                  <a:tcPr/>
                </a:tc>
              </a:tr>
              <a:tr h="381000">
                <a:tc>
                  <a:txBody>
                    <a:bodyPr/>
                    <a:lstStyle/>
                    <a:p>
                      <a:pPr>
                        <a:buNone/>
                      </a:pPr>
                      <a:r>
                        <a:rPr lang="en-IN" altLang="en-US"/>
                        <a:t>click submit</a:t>
                      </a:r>
                      <a:endParaRPr lang="en-IN" altLang="en-US"/>
                    </a:p>
                  </a:txBody>
                  <a:tcPr/>
                </a:tc>
                <a:tc>
                  <a:txBody>
                    <a:bodyPr/>
                    <a:lstStyle/>
                    <a:p>
                      <a:pPr>
                        <a:buNone/>
                      </a:pPr>
                      <a:endParaRPr lang="en-US"/>
                    </a:p>
                  </a:txBody>
                  <a:tcPr/>
                </a:tc>
              </a:tr>
              <a:tr h="381000">
                <a:tc>
                  <a:txBody>
                    <a:bodyPr/>
                    <a:lstStyle/>
                    <a:p>
                      <a:pPr>
                        <a:buNone/>
                      </a:pPr>
                      <a:endParaRPr lang="en-US"/>
                    </a:p>
                  </a:txBody>
                  <a:tcPr/>
                </a:tc>
                <a:tc>
                  <a:txBody>
                    <a:bodyPr/>
                    <a:lstStyle/>
                    <a:p>
                      <a:pPr>
                        <a:buNone/>
                      </a:pPr>
                      <a:r>
                        <a:rPr lang="en-IN" altLang="en-US"/>
                        <a:t>image is uploaded take to next page</a:t>
                      </a:r>
                      <a:endParaRPr lang="en-IN" altLang="en-US"/>
                    </a:p>
                  </a:txBody>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altLang="en-US">
                <a:sym typeface="+mn-ea"/>
              </a:rPr>
              <a:t>Use Cases</a:t>
            </a:r>
            <a:endParaRPr lang="en-US"/>
          </a:p>
        </p:txBody>
      </p:sp>
      <p:graphicFrame>
        <p:nvGraphicFramePr>
          <p:cNvPr id="14" name="Content Placeholder 13"/>
          <p:cNvGraphicFramePr>
            <a:graphicFrameLocks noGrp="1"/>
          </p:cNvGraphicFramePr>
          <p:nvPr>
            <p:ph idx="1"/>
          </p:nvPr>
        </p:nvGraphicFramePr>
        <p:xfrm>
          <a:off x="459976" y="4795593"/>
          <a:ext cx="9613900" cy="1541145"/>
        </p:xfrm>
        <a:graphic>
          <a:graphicData uri="http://schemas.openxmlformats.org/drawingml/2006/table">
            <a:tbl>
              <a:tblPr firstRow="1" bandRow="1">
                <a:tableStyleId>{5C22544A-7EE6-4342-B048-85BDC9FD1C3A}</a:tableStyleId>
              </a:tblPr>
              <a:tblGrid>
                <a:gridCol w="4806950"/>
                <a:gridCol w="4806950"/>
              </a:tblGrid>
              <a:tr h="381000">
                <a:tc>
                  <a:txBody>
                    <a:bodyPr/>
                    <a:lstStyle/>
                    <a:p>
                      <a:pPr>
                        <a:buNone/>
                      </a:pPr>
                      <a:r>
                        <a:rPr lang="en-IN" altLang="en-US"/>
                        <a:t>                    USER</a:t>
                      </a:r>
                      <a:endParaRPr lang="en-IN" altLang="en-US"/>
                    </a:p>
                  </a:txBody>
                  <a:tcPr/>
                </a:tc>
                <a:tc>
                  <a:txBody>
                    <a:bodyPr/>
                    <a:lstStyle/>
                    <a:p>
                      <a:pPr>
                        <a:buNone/>
                      </a:pPr>
                      <a:r>
                        <a:rPr lang="en-IN" altLang="en-US"/>
                        <a:t>                 SYSTEM</a:t>
                      </a:r>
                      <a:endParaRPr lang="en-IN" altLang="en-US"/>
                    </a:p>
                  </a:txBody>
                  <a:tcPr/>
                </a:tc>
              </a:tr>
              <a:tr h="381000">
                <a:tc>
                  <a:txBody>
                    <a:bodyPr/>
                    <a:lstStyle/>
                    <a:p>
                      <a:pPr>
                        <a:buNone/>
                      </a:pPr>
                      <a:r>
                        <a:rPr lang="en-IN" altLang="en-US"/>
                        <a:t>no image uploaded</a:t>
                      </a:r>
                      <a:endParaRPr lang="en-IN" altLang="en-US"/>
                    </a:p>
                  </a:txBody>
                  <a:tcPr/>
                </a:tc>
                <a:tc>
                  <a:txBody>
                    <a:bodyPr/>
                    <a:lstStyle/>
                    <a:p>
                      <a:pPr>
                        <a:buNone/>
                      </a:pPr>
                      <a:endParaRPr lang="en-US"/>
                    </a:p>
                  </a:txBody>
                  <a:tcPr/>
                </a:tc>
              </a:tr>
              <a:tr h="381000">
                <a:tc>
                  <a:txBody>
                    <a:bodyPr/>
                    <a:lstStyle/>
                    <a:p>
                      <a:pPr>
                        <a:buNone/>
                      </a:pPr>
                      <a:r>
                        <a:rPr lang="en-IN" altLang="en-US"/>
                        <a:t>click submit</a:t>
                      </a:r>
                      <a:endParaRPr lang="en-IN" altLang="en-US"/>
                    </a:p>
                  </a:txBody>
                  <a:tcPr/>
                </a:tc>
                <a:tc>
                  <a:txBody>
                    <a:bodyPr/>
                    <a:lstStyle/>
                    <a:p>
                      <a:pPr>
                        <a:buNone/>
                      </a:pPr>
                      <a:endParaRPr lang="en-US"/>
                    </a:p>
                  </a:txBody>
                  <a:tcPr/>
                </a:tc>
              </a:tr>
              <a:tr h="398145">
                <a:tc>
                  <a:txBody>
                    <a:bodyPr/>
                    <a:lstStyle/>
                    <a:p>
                      <a:pPr>
                        <a:buNone/>
                      </a:pPr>
                      <a:endParaRPr lang="en-US"/>
                    </a:p>
                  </a:txBody>
                  <a:tcPr/>
                </a:tc>
                <a:tc>
                  <a:txBody>
                    <a:bodyPr/>
                    <a:lstStyle/>
                    <a:p>
                      <a:pPr>
                        <a:buNone/>
                      </a:pPr>
                      <a:r>
                        <a:rPr lang="en-IN" altLang="en-US"/>
                        <a:t>redirect to same page</a:t>
                      </a:r>
                      <a:endParaRPr lang="en-IN" altLang="en-US"/>
                    </a:p>
                  </a:txBody>
                  <a:tcPr/>
                </a:tc>
              </a:tr>
            </a:tbl>
          </a:graphicData>
        </a:graphic>
      </p:graphicFrame>
      <p:sp>
        <p:nvSpPr>
          <p:cNvPr id="4" name="Text Box 3"/>
          <p:cNvSpPr txBox="1"/>
          <p:nvPr/>
        </p:nvSpPr>
        <p:spPr>
          <a:xfrm>
            <a:off x="459740" y="2275205"/>
            <a:ext cx="9035415" cy="2306955"/>
          </a:xfrm>
          <a:prstGeom prst="rect">
            <a:avLst/>
          </a:prstGeom>
          <a:noFill/>
        </p:spPr>
        <p:txBody>
          <a:bodyPr wrap="square" rtlCol="0">
            <a:spAutoFit/>
          </a:bodyPr>
          <a:lstStyle/>
          <a:p>
            <a:pPr algn="l"/>
            <a:r>
              <a:rPr lang="en-US" sz="2400"/>
              <a:t>Use Case-2: </a:t>
            </a:r>
            <a:endParaRPr lang="en-US" sz="2400"/>
          </a:p>
          <a:p>
            <a:pPr algn="l"/>
            <a:r>
              <a:rPr lang="en-US" sz="2400"/>
              <a:t>Name : Upload image</a:t>
            </a:r>
            <a:endParaRPr lang="en-US" sz="2400"/>
          </a:p>
          <a:p>
            <a:pPr algn="l"/>
            <a:r>
              <a:rPr lang="en-US" sz="2400"/>
              <a:t>Actors : User</a:t>
            </a:r>
            <a:endParaRPr lang="en-US" sz="2400"/>
          </a:p>
          <a:p>
            <a:pPr algn="l"/>
            <a:r>
              <a:rPr lang="en-US" sz="2400"/>
              <a:t>Description : Allows user to upload image</a:t>
            </a:r>
            <a:endParaRPr lang="en-US" sz="2400"/>
          </a:p>
          <a:p>
            <a:pPr algn="l"/>
            <a:r>
              <a:rPr lang="en-US" sz="2400"/>
              <a:t>Pre-Conditions : take a picture</a:t>
            </a:r>
            <a:endParaRPr lang="en-US" sz="2400"/>
          </a:p>
          <a:p>
            <a:pPr algn="l"/>
            <a:r>
              <a:rPr lang="en-US" sz="2400"/>
              <a:t>Post-Conditions : if image not uploaded redirect to same page</a:t>
            </a:r>
            <a:endParaRPr lang="en-US" sz="2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IN" altLang="en-US">
                <a:sym typeface="+mn-ea"/>
              </a:rPr>
              <a:t>Use Cases</a:t>
            </a:r>
            <a:endParaRPr lang="en-US"/>
          </a:p>
        </p:txBody>
      </p:sp>
      <p:sp>
        <p:nvSpPr>
          <p:cNvPr id="3" name="Content Placeholder 2"/>
          <p:cNvSpPr>
            <a:spLocks noGrp="1"/>
          </p:cNvSpPr>
          <p:nvPr>
            <p:ph sz="half" idx="1"/>
          </p:nvPr>
        </p:nvSpPr>
        <p:spPr>
          <a:xfrm>
            <a:off x="680085" y="2336800"/>
            <a:ext cx="8936990" cy="3599180"/>
          </a:xfrm>
        </p:spPr>
        <p:txBody>
          <a:bodyPr/>
          <a:lstStyle/>
          <a:p>
            <a:pPr marL="0" indent="0">
              <a:buNone/>
            </a:pPr>
            <a:r>
              <a:rPr lang="en-US"/>
              <a:t>Use Case-</a:t>
            </a:r>
            <a:r>
              <a:rPr lang="en-IN" altLang="en-US"/>
              <a:t>3</a:t>
            </a:r>
            <a:r>
              <a:rPr lang="en-US"/>
              <a:t>: </a:t>
            </a:r>
            <a:endParaRPr lang="en-US"/>
          </a:p>
          <a:p>
            <a:pPr marL="0" indent="0">
              <a:buNone/>
            </a:pPr>
            <a:r>
              <a:rPr lang="en-US"/>
              <a:t>Name : </a:t>
            </a:r>
            <a:r>
              <a:rPr lang="en-IN" altLang="en-US"/>
              <a:t>Predict</a:t>
            </a:r>
            <a:endParaRPr lang="en-US"/>
          </a:p>
          <a:p>
            <a:pPr marL="0" indent="0">
              <a:buNone/>
            </a:pPr>
            <a:r>
              <a:rPr lang="en-US"/>
              <a:t>Actors : </a:t>
            </a:r>
            <a:r>
              <a:rPr lang="en-IN" altLang="en-US"/>
              <a:t>System</a:t>
            </a:r>
            <a:endParaRPr lang="en-US"/>
          </a:p>
          <a:p>
            <a:pPr marL="0" indent="0">
              <a:buNone/>
            </a:pPr>
            <a:r>
              <a:rPr lang="en-US"/>
              <a:t>Description : </a:t>
            </a:r>
            <a:r>
              <a:rPr lang="en-IN" altLang="en-US"/>
              <a:t>Predict emotion</a:t>
            </a:r>
            <a:r>
              <a:rPr lang="en-US"/>
              <a:t> </a:t>
            </a:r>
            <a:r>
              <a:rPr lang="en-IN" altLang="en-US"/>
              <a:t>of</a:t>
            </a:r>
            <a:r>
              <a:rPr lang="en-US"/>
              <a:t> upload</a:t>
            </a:r>
            <a:r>
              <a:rPr lang="en-IN" altLang="en-US"/>
              <a:t>ed</a:t>
            </a:r>
            <a:r>
              <a:rPr lang="en-US"/>
              <a:t> image</a:t>
            </a:r>
            <a:endParaRPr lang="en-US"/>
          </a:p>
          <a:p>
            <a:pPr marL="0" indent="0">
              <a:buNone/>
            </a:pPr>
            <a:endParaRPr lang="en-US"/>
          </a:p>
        </p:txBody>
      </p:sp>
      <p:graphicFrame>
        <p:nvGraphicFramePr>
          <p:cNvPr id="8" name="Table 7"/>
          <p:cNvGraphicFramePr/>
          <p:nvPr/>
        </p:nvGraphicFramePr>
        <p:xfrm>
          <a:off x="680085" y="4411980"/>
          <a:ext cx="8533765" cy="1524000"/>
        </p:xfrm>
        <a:graphic>
          <a:graphicData uri="http://schemas.openxmlformats.org/drawingml/2006/table">
            <a:tbl>
              <a:tblPr firstRow="1" bandRow="1">
                <a:tableStyleId>{5C22544A-7EE6-4342-B048-85BDC9FD1C3A}</a:tableStyleId>
              </a:tblPr>
              <a:tblGrid>
                <a:gridCol w="4266565"/>
                <a:gridCol w="4266565"/>
              </a:tblGrid>
              <a:tr h="381000">
                <a:tc>
                  <a:txBody>
                    <a:bodyPr/>
                    <a:lstStyle/>
                    <a:p>
                      <a:pPr>
                        <a:buNone/>
                      </a:pPr>
                      <a:r>
                        <a:rPr lang="en-IN" altLang="en-US"/>
                        <a:t>                       USER</a:t>
                      </a:r>
                      <a:endParaRPr lang="en-IN" altLang="en-US"/>
                    </a:p>
                  </a:txBody>
                  <a:tcPr/>
                </a:tc>
                <a:tc>
                  <a:txBody>
                    <a:bodyPr/>
                    <a:lstStyle/>
                    <a:p>
                      <a:pPr>
                        <a:buNone/>
                      </a:pPr>
                      <a:r>
                        <a:rPr lang="en-IN" altLang="en-US"/>
                        <a:t>                 SYSTEM</a:t>
                      </a:r>
                      <a:endParaRPr lang="en-IN" altLang="en-US"/>
                    </a:p>
                  </a:txBody>
                  <a:tcPr/>
                </a:tc>
              </a:tr>
              <a:tr h="381000">
                <a:tc>
                  <a:txBody>
                    <a:bodyPr/>
                    <a:lstStyle/>
                    <a:p>
                      <a:pPr>
                        <a:buNone/>
                      </a:pPr>
                      <a:endParaRPr lang="en-US"/>
                    </a:p>
                  </a:txBody>
                  <a:tcPr/>
                </a:tc>
                <a:tc>
                  <a:txBody>
                    <a:bodyPr/>
                    <a:lstStyle/>
                    <a:p>
                      <a:pPr>
                        <a:buNone/>
                      </a:pPr>
                      <a:r>
                        <a:rPr lang="en-IN" altLang="en-US"/>
                        <a:t> take uploaded image and load trained model</a:t>
                      </a:r>
                      <a:endParaRPr lang="en-IN" altLang="en-US"/>
                    </a:p>
                  </a:txBody>
                  <a:tcPr/>
                </a:tc>
              </a:tr>
              <a:tr h="381000">
                <a:tc>
                  <a:txBody>
                    <a:bodyPr/>
                    <a:lstStyle/>
                    <a:p>
                      <a:pPr>
                        <a:buNone/>
                      </a:pPr>
                      <a:endParaRPr lang="en-IN" altLang="en-US"/>
                    </a:p>
                  </a:txBody>
                  <a:tcPr/>
                </a:tc>
                <a:tc>
                  <a:txBody>
                    <a:bodyPr/>
                    <a:lstStyle/>
                    <a:p>
                      <a:pPr>
                        <a:buNone/>
                      </a:pPr>
                      <a:r>
                        <a:rPr lang="en-IN" altLang="en-US"/>
                        <a:t>predict the emotion of image</a:t>
                      </a:r>
                      <a:endParaRPr lang="en-IN" altLang="en-US"/>
                    </a:p>
                  </a:txBody>
                  <a:tcPr/>
                </a:tc>
              </a:tr>
              <a:tr h="381000">
                <a:tc>
                  <a:txBody>
                    <a:bodyPr/>
                    <a:lstStyle/>
                    <a:p>
                      <a:pPr>
                        <a:buNone/>
                      </a:pPr>
                      <a:endParaRPr lang="en-US"/>
                    </a:p>
                  </a:txBody>
                  <a:tcPr/>
                </a:tc>
                <a:tc>
                  <a:txBody>
                    <a:bodyPr/>
                    <a:lstStyle/>
                    <a:p>
                      <a:pPr>
                        <a:buNone/>
                      </a:pPr>
                      <a:r>
                        <a:rPr lang="en-IN" altLang="en-US"/>
                        <a:t>display to user</a:t>
                      </a:r>
                      <a:endParaRPr lang="en-IN" altLang="en-US"/>
                    </a:p>
                  </a:txBody>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altLang="en-US">
                <a:sym typeface="+mn-ea"/>
              </a:rPr>
              <a:t>Use Cases</a:t>
            </a:r>
            <a:endParaRPr lang="en-US"/>
          </a:p>
        </p:txBody>
      </p:sp>
      <p:sp>
        <p:nvSpPr>
          <p:cNvPr id="3" name="Content Placeholder 2"/>
          <p:cNvSpPr>
            <a:spLocks noGrp="1"/>
          </p:cNvSpPr>
          <p:nvPr>
            <p:ph sz="half" idx="1"/>
          </p:nvPr>
        </p:nvSpPr>
        <p:spPr>
          <a:xfrm>
            <a:off x="680085" y="2336800"/>
            <a:ext cx="10057130" cy="3599180"/>
          </a:xfrm>
        </p:spPr>
        <p:txBody>
          <a:bodyPr/>
          <a:lstStyle/>
          <a:p>
            <a:r>
              <a:rPr lang="en-US"/>
              <a:t>Use Case-</a:t>
            </a:r>
            <a:r>
              <a:rPr lang="en-IN" altLang="en-US"/>
              <a:t>4</a:t>
            </a:r>
            <a:r>
              <a:rPr lang="en-US"/>
              <a:t>: </a:t>
            </a:r>
            <a:endParaRPr lang="en-US"/>
          </a:p>
          <a:p>
            <a:r>
              <a:rPr lang="en-US"/>
              <a:t>Name : </a:t>
            </a:r>
            <a:r>
              <a:rPr lang="en-IN" altLang="en-US"/>
              <a:t>Make 3d face</a:t>
            </a:r>
            <a:endParaRPr lang="en-US"/>
          </a:p>
          <a:p>
            <a:r>
              <a:rPr lang="en-US"/>
              <a:t>Actors : </a:t>
            </a:r>
            <a:r>
              <a:rPr lang="en-IN" altLang="en-US"/>
              <a:t>System</a:t>
            </a:r>
            <a:endParaRPr lang="en-US"/>
          </a:p>
          <a:p>
            <a:r>
              <a:rPr lang="en-US"/>
              <a:t>Description : </a:t>
            </a:r>
            <a:r>
              <a:rPr lang="en-IN" altLang="en-US"/>
              <a:t>Make a 3d face of image using BFM</a:t>
            </a:r>
            <a:endParaRPr lang="en-US"/>
          </a:p>
          <a:p>
            <a:pPr marL="0" indent="0">
              <a:buNone/>
            </a:pPr>
            <a:endParaRPr lang="en-US"/>
          </a:p>
        </p:txBody>
      </p:sp>
      <p:graphicFrame>
        <p:nvGraphicFramePr>
          <p:cNvPr id="5" name="Table 4"/>
          <p:cNvGraphicFramePr/>
          <p:nvPr/>
        </p:nvGraphicFramePr>
        <p:xfrm>
          <a:off x="680085" y="4411980"/>
          <a:ext cx="8533765" cy="1524000"/>
        </p:xfrm>
        <a:graphic>
          <a:graphicData uri="http://schemas.openxmlformats.org/drawingml/2006/table">
            <a:tbl>
              <a:tblPr firstRow="1" bandRow="1">
                <a:tableStyleId>{5C22544A-7EE6-4342-B048-85BDC9FD1C3A}</a:tableStyleId>
              </a:tblPr>
              <a:tblGrid>
                <a:gridCol w="4266565"/>
                <a:gridCol w="4266565"/>
              </a:tblGrid>
              <a:tr h="381000">
                <a:tc>
                  <a:txBody>
                    <a:bodyPr/>
                    <a:lstStyle/>
                    <a:p>
                      <a:pPr>
                        <a:buNone/>
                      </a:pPr>
                      <a:r>
                        <a:rPr lang="en-IN" altLang="en-US"/>
                        <a:t>                    USER</a:t>
                      </a:r>
                      <a:endParaRPr lang="en-IN" altLang="en-US"/>
                    </a:p>
                  </a:txBody>
                  <a:tcPr/>
                </a:tc>
                <a:tc>
                  <a:txBody>
                    <a:bodyPr/>
                    <a:lstStyle/>
                    <a:p>
                      <a:pPr>
                        <a:buNone/>
                      </a:pPr>
                      <a:r>
                        <a:rPr lang="en-IN" altLang="en-US"/>
                        <a:t>                  SYSTEM</a:t>
                      </a:r>
                      <a:endParaRPr lang="en-IN" altLang="en-US"/>
                    </a:p>
                  </a:txBody>
                  <a:tcPr/>
                </a:tc>
              </a:tr>
              <a:tr h="381000">
                <a:tc>
                  <a:txBody>
                    <a:bodyPr/>
                    <a:lstStyle/>
                    <a:p>
                      <a:pPr>
                        <a:buNone/>
                      </a:pPr>
                      <a:endParaRPr lang="en-US"/>
                    </a:p>
                  </a:txBody>
                  <a:tcPr/>
                </a:tc>
                <a:tc>
                  <a:txBody>
                    <a:bodyPr/>
                    <a:lstStyle/>
                    <a:p>
                      <a:pPr>
                        <a:buNone/>
                      </a:pPr>
                      <a:r>
                        <a:rPr lang="en-IN" altLang="en-US"/>
                        <a:t>take uploaded image and load BFM trained model</a:t>
                      </a:r>
                      <a:endParaRPr lang="en-IN" altLang="en-US"/>
                    </a:p>
                  </a:txBody>
                  <a:tcPr/>
                </a:tc>
              </a:tr>
              <a:tr h="381000">
                <a:tc>
                  <a:txBody>
                    <a:bodyPr/>
                    <a:lstStyle/>
                    <a:p>
                      <a:pPr>
                        <a:buNone/>
                      </a:pPr>
                      <a:endParaRPr lang="en-US"/>
                    </a:p>
                  </a:txBody>
                  <a:tcPr/>
                </a:tc>
                <a:tc>
                  <a:txBody>
                    <a:bodyPr/>
                    <a:lstStyle/>
                    <a:p>
                      <a:pPr>
                        <a:buNone/>
                      </a:pPr>
                      <a:r>
                        <a:rPr lang="en-IN" altLang="en-US"/>
                        <a:t>convert image face into 3d face</a:t>
                      </a:r>
                      <a:endParaRPr lang="en-IN" altLang="en-US"/>
                    </a:p>
                  </a:txBody>
                  <a:tcPr/>
                </a:tc>
              </a:tr>
              <a:tr h="381000">
                <a:tc>
                  <a:txBody>
                    <a:bodyPr/>
                    <a:lstStyle/>
                    <a:p>
                      <a:pPr>
                        <a:buNone/>
                      </a:pPr>
                      <a:endParaRPr lang="en-US"/>
                    </a:p>
                  </a:txBody>
                  <a:tcPr/>
                </a:tc>
                <a:tc>
                  <a:txBody>
                    <a:bodyPr/>
                    <a:lstStyle/>
                    <a:p>
                      <a:pPr>
                        <a:buNone/>
                      </a:pPr>
                      <a:r>
                        <a:rPr lang="en-IN" altLang="en-US"/>
                        <a:t>display to user</a:t>
                      </a:r>
                      <a:endParaRPr lang="en-IN" altLang="en-US"/>
                    </a:p>
                  </a:txBody>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a:t>Output Screenshots</a:t>
            </a:r>
            <a:endParaRPr lang="en-IN" altLang="en-US"/>
          </a:p>
        </p:txBody>
      </p:sp>
      <p:pic>
        <p:nvPicPr>
          <p:cNvPr id="7" name="Picture Placeholder 6" descr="home"/>
          <p:cNvPicPr>
            <a:picLocks noGrp="1" noChangeAspect="1"/>
          </p:cNvPicPr>
          <p:nvPr>
            <p:ph type="pic" idx="1"/>
          </p:nvPr>
        </p:nvPicPr>
        <p:blipFill>
          <a:blip r:embed="rId1"/>
          <a:stretch>
            <a:fillRect/>
          </a:stretch>
        </p:blipFill>
        <p:spPr>
          <a:xfrm>
            <a:off x="680085" y="2336800"/>
            <a:ext cx="9946005" cy="392811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2nd"/>
          <p:cNvPicPr>
            <a:picLocks noChangeAspect="1"/>
          </p:cNvPicPr>
          <p:nvPr/>
        </p:nvPicPr>
        <p:blipFill>
          <a:blip r:embed="rId1"/>
          <a:stretch>
            <a:fillRect/>
          </a:stretch>
        </p:blipFill>
        <p:spPr>
          <a:xfrm>
            <a:off x="248285" y="177165"/>
            <a:ext cx="11354435" cy="3029585"/>
          </a:xfrm>
          <a:prstGeom prst="rect">
            <a:avLst/>
          </a:prstGeom>
        </p:spPr>
      </p:pic>
      <p:pic>
        <p:nvPicPr>
          <p:cNvPr id="5" name="Picture 4" descr="drop"/>
          <p:cNvPicPr>
            <a:picLocks noChangeAspect="1"/>
          </p:cNvPicPr>
          <p:nvPr/>
        </p:nvPicPr>
        <p:blipFill>
          <a:blip r:embed="rId2"/>
          <a:stretch>
            <a:fillRect/>
          </a:stretch>
        </p:blipFill>
        <p:spPr>
          <a:xfrm>
            <a:off x="247650" y="2677160"/>
            <a:ext cx="11354435" cy="405828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IN" altLang="en-US"/>
              <a:t>ABOUT US</a:t>
            </a:r>
            <a:endParaRPr lang="en-IN" altLang="en-US"/>
          </a:p>
        </p:txBody>
      </p:sp>
      <p:pic>
        <p:nvPicPr>
          <p:cNvPr id="5" name="Content Placeholder 4" descr="about"/>
          <p:cNvPicPr>
            <a:picLocks noGrp="1" noChangeAspect="1"/>
          </p:cNvPicPr>
          <p:nvPr>
            <p:ph idx="1"/>
          </p:nvPr>
        </p:nvPicPr>
        <p:blipFill>
          <a:blip r:embed="rId1"/>
          <a:stretch>
            <a:fillRect/>
          </a:stretch>
        </p:blipFill>
        <p:spPr>
          <a:xfrm>
            <a:off x="920750" y="2087245"/>
            <a:ext cx="9373235" cy="42373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a:t>Contents</a:t>
            </a:r>
            <a:endParaRPr lang="en-IN" altLang="en-US"/>
          </a:p>
        </p:txBody>
      </p:sp>
      <p:pic>
        <p:nvPicPr>
          <p:cNvPr id="7" name="Picture Placeholder 6" descr="content"/>
          <p:cNvPicPr>
            <a:picLocks noGrp="1" noChangeAspect="1"/>
          </p:cNvPicPr>
          <p:nvPr>
            <p:ph type="pic" idx="1"/>
          </p:nvPr>
        </p:nvPicPr>
        <p:blipFill>
          <a:blip r:embed="rId1"/>
          <a:stretch>
            <a:fillRect/>
          </a:stretch>
        </p:blipFill>
        <p:spPr>
          <a:xfrm>
            <a:off x="6134735" y="2257425"/>
            <a:ext cx="3094355" cy="4168775"/>
          </a:xfrm>
          <a:prstGeom prst="rect">
            <a:avLst/>
          </a:prstGeom>
        </p:spPr>
      </p:pic>
      <p:sp>
        <p:nvSpPr>
          <p:cNvPr id="6" name="Text Placeholder 5"/>
          <p:cNvSpPr>
            <a:spLocks noGrp="1"/>
          </p:cNvSpPr>
          <p:nvPr>
            <p:ph type="body" sz="half" idx="2"/>
          </p:nvPr>
        </p:nvSpPr>
        <p:spPr>
          <a:xfrm>
            <a:off x="680085" y="2257425"/>
            <a:ext cx="4075430" cy="3937000"/>
          </a:xfrm>
        </p:spPr>
        <p:txBody>
          <a:bodyPr>
            <a:normAutofit lnSpcReduction="20000"/>
          </a:bodyPr>
          <a:lstStyle/>
          <a:p>
            <a:pPr marL="342900" indent="-342900" algn="l">
              <a:buFont typeface="Wingdings" panose="05000000000000000000" charset="0"/>
              <a:buChar char="v"/>
            </a:pPr>
            <a:r>
              <a:rPr lang="en-US" sz="2000">
                <a:solidFill>
                  <a:schemeClr val="tx1"/>
                </a:solidFill>
                <a:sym typeface="+mn-ea"/>
              </a:rPr>
              <a:t>Abstract</a:t>
            </a:r>
            <a:endParaRPr lang="en-US" sz="2000">
              <a:solidFill>
                <a:schemeClr val="tx1"/>
              </a:solidFill>
              <a:sym typeface="+mn-ea"/>
            </a:endParaRPr>
          </a:p>
          <a:p>
            <a:pPr marL="342900" indent="-342900" algn="l">
              <a:buFont typeface="Wingdings" panose="05000000000000000000" charset="0"/>
              <a:buChar char="v"/>
            </a:pPr>
            <a:r>
              <a:rPr lang="en-US" sz="2000">
                <a:solidFill>
                  <a:schemeClr val="tx1"/>
                </a:solidFill>
                <a:sym typeface="+mn-ea"/>
              </a:rPr>
              <a:t>D</a:t>
            </a:r>
            <a:r>
              <a:rPr lang="en-IN" altLang="en-US" sz="2000">
                <a:solidFill>
                  <a:schemeClr val="tx1"/>
                </a:solidFill>
                <a:sym typeface="+mn-ea"/>
              </a:rPr>
              <a:t>escription</a:t>
            </a:r>
            <a:r>
              <a:rPr lang="en-US" sz="2000">
                <a:solidFill>
                  <a:schemeClr val="tx1"/>
                </a:solidFill>
                <a:sym typeface="+mn-ea"/>
              </a:rPr>
              <a:t> A</a:t>
            </a:r>
            <a:r>
              <a:rPr lang="en-IN" altLang="en-US" sz="2000">
                <a:solidFill>
                  <a:schemeClr val="tx1"/>
                </a:solidFill>
                <a:sym typeface="+mn-ea"/>
              </a:rPr>
              <a:t>bout</a:t>
            </a:r>
            <a:r>
              <a:rPr lang="en-US" sz="2000">
                <a:solidFill>
                  <a:schemeClr val="tx1"/>
                </a:solidFill>
                <a:sym typeface="+mn-ea"/>
              </a:rPr>
              <a:t> P</a:t>
            </a:r>
            <a:r>
              <a:rPr lang="en-IN" altLang="en-US" sz="2000">
                <a:solidFill>
                  <a:schemeClr val="tx1"/>
                </a:solidFill>
                <a:sym typeface="+mn-ea"/>
              </a:rPr>
              <a:t>roject</a:t>
            </a:r>
            <a:endParaRPr lang="en-US" sz="2000">
              <a:solidFill>
                <a:schemeClr val="tx1"/>
              </a:solidFill>
            </a:endParaRPr>
          </a:p>
          <a:p>
            <a:pPr marL="342900" indent="-342900" algn="l">
              <a:buFont typeface="Wingdings" panose="05000000000000000000" charset="0"/>
              <a:buChar char="v"/>
            </a:pPr>
            <a:r>
              <a:rPr lang="en-US" sz="2000">
                <a:solidFill>
                  <a:schemeClr val="tx1"/>
                </a:solidFill>
                <a:sym typeface="+mn-ea"/>
              </a:rPr>
              <a:t>U</a:t>
            </a:r>
            <a:r>
              <a:rPr lang="en-IN" altLang="en-US" sz="2000">
                <a:solidFill>
                  <a:schemeClr val="tx1"/>
                </a:solidFill>
                <a:sym typeface="+mn-ea"/>
              </a:rPr>
              <a:t>se</a:t>
            </a:r>
            <a:r>
              <a:rPr lang="en-US" sz="2000">
                <a:solidFill>
                  <a:schemeClr val="tx1"/>
                </a:solidFill>
                <a:sym typeface="+mn-ea"/>
              </a:rPr>
              <a:t> C</a:t>
            </a:r>
            <a:r>
              <a:rPr lang="en-IN" altLang="en-US" sz="2000">
                <a:solidFill>
                  <a:schemeClr val="tx1"/>
                </a:solidFill>
                <a:sym typeface="+mn-ea"/>
              </a:rPr>
              <a:t>ase</a:t>
            </a:r>
            <a:r>
              <a:rPr lang="en-US" sz="2000">
                <a:solidFill>
                  <a:schemeClr val="tx1"/>
                </a:solidFill>
                <a:sym typeface="+mn-ea"/>
              </a:rPr>
              <a:t> D</a:t>
            </a:r>
            <a:r>
              <a:rPr lang="en-IN" altLang="en-US" sz="2000">
                <a:solidFill>
                  <a:schemeClr val="tx1"/>
                </a:solidFill>
                <a:sym typeface="+mn-ea"/>
              </a:rPr>
              <a:t>iagram</a:t>
            </a:r>
            <a:endParaRPr lang="en-IN" altLang="en-US" sz="2000">
              <a:solidFill>
                <a:schemeClr val="tx1"/>
              </a:solidFill>
              <a:sym typeface="+mn-ea"/>
            </a:endParaRPr>
          </a:p>
          <a:p>
            <a:pPr marL="342900" indent="-342900" algn="l">
              <a:buFont typeface="Wingdings" panose="05000000000000000000" charset="0"/>
              <a:buChar char="v"/>
            </a:pPr>
            <a:r>
              <a:rPr lang="en-IN" altLang="en-US" sz="2000">
                <a:solidFill>
                  <a:schemeClr val="tx1"/>
                </a:solidFill>
                <a:sym typeface="+mn-ea"/>
              </a:rPr>
              <a:t>Description About Models</a:t>
            </a:r>
            <a:endParaRPr lang="en-IN" altLang="en-US" sz="2000">
              <a:solidFill>
                <a:schemeClr val="tx1"/>
              </a:solidFill>
              <a:sym typeface="+mn-ea"/>
            </a:endParaRPr>
          </a:p>
          <a:p>
            <a:pPr marL="342900" indent="-342900" algn="l">
              <a:buFont typeface="Wingdings" panose="05000000000000000000" charset="0"/>
              <a:buChar char="v"/>
            </a:pPr>
            <a:r>
              <a:rPr lang="en-IN" altLang="en-US" sz="2000">
                <a:solidFill>
                  <a:schemeClr val="tx1"/>
                </a:solidFill>
                <a:sym typeface="+mn-ea"/>
              </a:rPr>
              <a:t>Training</a:t>
            </a:r>
            <a:endParaRPr lang="en-US" sz="2000">
              <a:solidFill>
                <a:schemeClr val="tx1"/>
              </a:solidFill>
              <a:sym typeface="+mn-ea"/>
            </a:endParaRPr>
          </a:p>
          <a:p>
            <a:pPr marL="342900" indent="-342900" algn="l">
              <a:buFont typeface="Wingdings" panose="05000000000000000000" charset="0"/>
              <a:buChar char="v"/>
            </a:pPr>
            <a:r>
              <a:rPr lang="en-US" sz="2000">
                <a:solidFill>
                  <a:schemeClr val="tx1"/>
                </a:solidFill>
                <a:sym typeface="+mn-ea"/>
              </a:rPr>
              <a:t>Different use cases</a:t>
            </a:r>
            <a:endParaRPr lang="en-US" sz="2000">
              <a:solidFill>
                <a:schemeClr val="tx1"/>
              </a:solidFill>
              <a:sym typeface="+mn-ea"/>
            </a:endParaRPr>
          </a:p>
          <a:p>
            <a:pPr marL="342900" indent="-342900" algn="l">
              <a:buFont typeface="Wingdings" panose="05000000000000000000" charset="0"/>
              <a:buChar char="v"/>
            </a:pPr>
            <a:r>
              <a:rPr lang="en-US" sz="2000">
                <a:solidFill>
                  <a:schemeClr val="tx1"/>
                </a:solidFill>
                <a:sym typeface="+mn-ea"/>
              </a:rPr>
              <a:t>Output screenshots</a:t>
            </a:r>
            <a:endParaRPr lang="en-US" sz="2000">
              <a:solidFill>
                <a:schemeClr val="tx1"/>
              </a:solidFill>
              <a:sym typeface="+mn-ea"/>
            </a:endParaRPr>
          </a:p>
          <a:p>
            <a:pPr marL="342900" indent="-342900" algn="l">
              <a:buFont typeface="Wingdings" panose="05000000000000000000" charset="0"/>
              <a:buChar char="v"/>
            </a:pPr>
            <a:r>
              <a:rPr lang="en-US" sz="2000">
                <a:solidFill>
                  <a:schemeClr val="tx1"/>
                </a:solidFill>
                <a:sym typeface="+mn-ea"/>
              </a:rPr>
              <a:t>Technology used</a:t>
            </a:r>
            <a:endParaRPr lang="en-US" sz="2000">
              <a:solidFill>
                <a:schemeClr val="tx1"/>
              </a:solidFill>
              <a:sym typeface="+mn-ea"/>
            </a:endParaRPr>
          </a:p>
          <a:p>
            <a:pPr marL="342900" indent="-342900" algn="l">
              <a:buFont typeface="Wingdings" panose="05000000000000000000" charset="0"/>
              <a:buChar char="v"/>
            </a:pPr>
            <a:r>
              <a:rPr lang="en-IN" altLang="en-US" sz="2000">
                <a:solidFill>
                  <a:schemeClr val="tx1"/>
                </a:solidFill>
                <a:sym typeface="+mn-ea"/>
              </a:rPr>
              <a:t>Future Scope</a:t>
            </a:r>
            <a:endParaRPr lang="en-US" sz="2000">
              <a:solidFill>
                <a:schemeClr val="tx1"/>
              </a:solidFill>
              <a:sym typeface="+mn-ea"/>
            </a:endParaRPr>
          </a:p>
          <a:p>
            <a:pPr marL="342900" indent="-342900" algn="l">
              <a:buFont typeface="Wingdings" panose="05000000000000000000" charset="0"/>
              <a:buChar char="v"/>
            </a:pPr>
            <a:r>
              <a:rPr lang="en-US" sz="2000">
                <a:solidFill>
                  <a:schemeClr val="tx1"/>
                </a:solidFill>
                <a:sym typeface="+mn-ea"/>
              </a:rPr>
              <a:t>References</a:t>
            </a:r>
            <a:endParaRPr lang="en-US" sz="2000">
              <a:solidFill>
                <a:schemeClr val="tx1"/>
              </a:solidFill>
              <a:sym typeface="+mn-ea"/>
            </a:endParaRPr>
          </a:p>
          <a:p>
            <a:pPr marL="342900" indent="-342900"/>
            <a:endParaRPr lang="en-US" sz="2000">
              <a:solidFill>
                <a:schemeClr val="tx1"/>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a:t>Contact Us</a:t>
            </a:r>
            <a:endParaRPr lang="en-IN" altLang="en-US"/>
          </a:p>
        </p:txBody>
      </p:sp>
      <p:pic>
        <p:nvPicPr>
          <p:cNvPr id="7" name="Picture Placeholder 6" descr="contact"/>
          <p:cNvPicPr>
            <a:picLocks noGrp="1" noChangeAspect="1"/>
          </p:cNvPicPr>
          <p:nvPr>
            <p:ph type="pic" idx="1"/>
          </p:nvPr>
        </p:nvPicPr>
        <p:blipFill>
          <a:blip r:embed="rId1"/>
          <a:stretch>
            <a:fillRect/>
          </a:stretch>
        </p:blipFill>
        <p:spPr>
          <a:xfrm>
            <a:off x="217805" y="2045970"/>
            <a:ext cx="10814685" cy="4310380"/>
          </a:xfrm>
          <a:prstGeom prst="rect">
            <a:avLst/>
          </a:prstGeom>
        </p:spPr>
      </p:pic>
      <p:sp>
        <p:nvSpPr>
          <p:cNvPr id="6" name="Text Placeholder 5"/>
          <p:cNvSpPr>
            <a:spLocks noGrp="1"/>
          </p:cNvSpPr>
          <p:nvPr>
            <p:ph type="body" sz="half" idx="2"/>
          </p:nvPr>
        </p:nvSpPr>
        <p:spPr/>
        <p:txBody>
          <a:bodyPr/>
          <a:lstStyle/>
          <a:p>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a:t>Result</a:t>
            </a:r>
            <a:endParaRPr lang="en-IN" altLang="en-US"/>
          </a:p>
        </p:txBody>
      </p:sp>
      <p:sp>
        <p:nvSpPr>
          <p:cNvPr id="5" name="Text Placeholder 4"/>
          <p:cNvSpPr>
            <a:spLocks noGrp="1"/>
          </p:cNvSpPr>
          <p:nvPr>
            <p:ph type="body" idx="1"/>
          </p:nvPr>
        </p:nvSpPr>
        <p:spPr/>
        <p:txBody>
          <a:bodyPr/>
          <a:lstStyle/>
          <a:p>
            <a:endParaRPr lang="en-US"/>
          </a:p>
        </p:txBody>
      </p:sp>
      <p:pic>
        <p:nvPicPr>
          <p:cNvPr id="14" name="Picture Placeholder 13" descr="15"/>
          <p:cNvPicPr>
            <a:picLocks noGrp="1" noChangeAspect="1"/>
          </p:cNvPicPr>
          <p:nvPr>
            <p:ph type="pic" idx="15"/>
          </p:nvPr>
        </p:nvPicPr>
        <p:blipFill>
          <a:blip r:embed="rId1"/>
          <a:stretch>
            <a:fillRect/>
          </a:stretch>
        </p:blipFill>
        <p:spPr>
          <a:xfrm>
            <a:off x="271145" y="2107565"/>
            <a:ext cx="3373120" cy="4157980"/>
          </a:xfrm>
          <a:prstGeom prst="rect">
            <a:avLst/>
          </a:prstGeom>
        </p:spPr>
      </p:pic>
      <p:sp>
        <p:nvSpPr>
          <p:cNvPr id="8" name="Text Placeholder 7"/>
          <p:cNvSpPr>
            <a:spLocks noGrp="1"/>
          </p:cNvSpPr>
          <p:nvPr>
            <p:ph type="body" sz="quarter" idx="3"/>
          </p:nvPr>
        </p:nvSpPr>
        <p:spPr/>
        <p:txBody>
          <a:bodyPr/>
          <a:lstStyle/>
          <a:p>
            <a:endParaRPr lang="en-US"/>
          </a:p>
        </p:txBody>
      </p:sp>
      <p:pic>
        <p:nvPicPr>
          <p:cNvPr id="15" name="Picture Placeholder 14" descr="i1"/>
          <p:cNvPicPr>
            <a:picLocks noGrp="1" noChangeAspect="1"/>
          </p:cNvPicPr>
          <p:nvPr>
            <p:ph type="pic" idx="21"/>
          </p:nvPr>
        </p:nvPicPr>
        <p:blipFill>
          <a:blip r:embed="rId2"/>
          <a:stretch>
            <a:fillRect/>
          </a:stretch>
        </p:blipFill>
        <p:spPr>
          <a:xfrm>
            <a:off x="4010660" y="2107565"/>
            <a:ext cx="3430905" cy="4157980"/>
          </a:xfrm>
          <a:prstGeom prst="rect">
            <a:avLst/>
          </a:prstGeom>
        </p:spPr>
      </p:pic>
      <p:pic>
        <p:nvPicPr>
          <p:cNvPr id="3" name="Picture Placeholder 2" descr="ang"/>
          <p:cNvPicPr>
            <a:picLocks noGrp="1" noChangeAspect="1"/>
          </p:cNvPicPr>
          <p:nvPr>
            <p:ph type="pic" idx="22"/>
          </p:nvPr>
        </p:nvPicPr>
        <p:blipFill>
          <a:blip r:embed="rId3"/>
          <a:stretch>
            <a:fillRect/>
          </a:stretch>
        </p:blipFill>
        <p:spPr>
          <a:xfrm>
            <a:off x="7807960" y="2108835"/>
            <a:ext cx="3428365" cy="415671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a:t>Result </a:t>
            </a:r>
            <a:endParaRPr lang="en-IN" altLang="en-US"/>
          </a:p>
        </p:txBody>
      </p:sp>
      <p:pic>
        <p:nvPicPr>
          <p:cNvPr id="17" name="Picture Placeholder 16" descr="i2"/>
          <p:cNvPicPr>
            <a:picLocks noGrp="1" noChangeAspect="1"/>
          </p:cNvPicPr>
          <p:nvPr>
            <p:ph type="pic" idx="21"/>
          </p:nvPr>
        </p:nvPicPr>
        <p:blipFill>
          <a:blip r:embed="rId1"/>
          <a:stretch>
            <a:fillRect/>
          </a:stretch>
        </p:blipFill>
        <p:spPr>
          <a:xfrm>
            <a:off x="3141345" y="2338070"/>
            <a:ext cx="2564765" cy="3931920"/>
          </a:xfrm>
          <a:prstGeom prst="rect">
            <a:avLst/>
          </a:prstGeom>
        </p:spPr>
      </p:pic>
      <p:pic>
        <p:nvPicPr>
          <p:cNvPr id="18" name="Picture Placeholder 17" descr="i4"/>
          <p:cNvPicPr>
            <a:picLocks noGrp="1" noChangeAspect="1"/>
          </p:cNvPicPr>
          <p:nvPr>
            <p:ph type="pic" idx="22"/>
          </p:nvPr>
        </p:nvPicPr>
        <p:blipFill>
          <a:blip r:embed="rId2"/>
          <a:stretch>
            <a:fillRect/>
          </a:stretch>
        </p:blipFill>
        <p:spPr>
          <a:xfrm>
            <a:off x="5934075" y="2337435"/>
            <a:ext cx="2528570" cy="3933190"/>
          </a:xfrm>
          <a:prstGeom prst="rect">
            <a:avLst/>
          </a:prstGeom>
        </p:spPr>
      </p:pic>
      <p:pic>
        <p:nvPicPr>
          <p:cNvPr id="16" name="Picture Placeholder 15" descr="i3"/>
          <p:cNvPicPr>
            <a:picLocks noGrp="1" noChangeAspect="1"/>
          </p:cNvPicPr>
          <p:nvPr>
            <p:ph type="pic" idx="15"/>
          </p:nvPr>
        </p:nvPicPr>
        <p:blipFill>
          <a:blip r:embed="rId3"/>
          <a:stretch>
            <a:fillRect/>
          </a:stretch>
        </p:blipFill>
        <p:spPr>
          <a:xfrm>
            <a:off x="464185" y="2338070"/>
            <a:ext cx="2449195" cy="3932555"/>
          </a:xfrm>
          <a:prstGeom prst="rect">
            <a:avLst/>
          </a:prstGeom>
        </p:spPr>
      </p:pic>
      <p:pic>
        <p:nvPicPr>
          <p:cNvPr id="19" name="Picture 18" descr="i7"/>
          <p:cNvPicPr>
            <a:picLocks noChangeAspect="1"/>
          </p:cNvPicPr>
          <p:nvPr/>
        </p:nvPicPr>
        <p:blipFill>
          <a:blip r:embed="rId4"/>
          <a:stretch>
            <a:fillRect/>
          </a:stretch>
        </p:blipFill>
        <p:spPr>
          <a:xfrm>
            <a:off x="8830310" y="2337435"/>
            <a:ext cx="3017520" cy="393319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Technologies Used</a:t>
            </a:r>
            <a:endParaRPr lang="en-US" dirty="0"/>
          </a:p>
        </p:txBody>
      </p:sp>
      <p:sp>
        <p:nvSpPr>
          <p:cNvPr id="3" name="Content Placeholder 2"/>
          <p:cNvSpPr>
            <a:spLocks noGrp="1"/>
          </p:cNvSpPr>
          <p:nvPr>
            <p:ph sz="half" idx="1"/>
          </p:nvPr>
        </p:nvSpPr>
        <p:spPr>
          <a:xfrm>
            <a:off x="680085" y="2127885"/>
            <a:ext cx="6704330" cy="3808095"/>
          </a:xfrm>
        </p:spPr>
        <p:txBody>
          <a:bodyPr vert="horz" lIns="91440" tIns="45720" rIns="91440" bIns="45720" rtlCol="0" anchor="t">
            <a:normAutofit/>
          </a:bodyPr>
          <a:lstStyle/>
          <a:p>
            <a:r>
              <a:rPr lang="en-US" dirty="0"/>
              <a:t>IDE : VS CODE</a:t>
            </a:r>
            <a:r>
              <a:rPr lang="en-IN" altLang="en-US" dirty="0"/>
              <a:t>,Google Colab</a:t>
            </a:r>
            <a:endParaRPr lang="en-IN" altLang="en-US" dirty="0"/>
          </a:p>
          <a:p>
            <a:r>
              <a:rPr lang="en-US" dirty="0"/>
              <a:t>Data Set : Emotion Detection ( FER_2013) from </a:t>
            </a:r>
            <a:r>
              <a:rPr lang="en-US" dirty="0" err="1"/>
              <a:t>kaggle</a:t>
            </a:r>
            <a:r>
              <a:rPr lang="en-IN" altLang="en-US" dirty="0" err="1"/>
              <a:t>,BFM model</a:t>
            </a:r>
            <a:endParaRPr lang="en-US" dirty="0"/>
          </a:p>
          <a:p>
            <a:r>
              <a:rPr lang="en-US" dirty="0"/>
              <a:t>Modules : </a:t>
            </a:r>
            <a:r>
              <a:rPr lang="en-US" dirty="0" err="1"/>
              <a:t>Keras</a:t>
            </a:r>
            <a:r>
              <a:rPr lang="en-US" dirty="0"/>
              <a:t> , CNN</a:t>
            </a:r>
            <a:endParaRPr lang="en-US" dirty="0"/>
          </a:p>
          <a:p>
            <a:r>
              <a:rPr lang="en-IN" altLang="en-US" dirty="0"/>
              <a:t>Technologies Used : HTML,CSS, FLASK ,PYTHON</a:t>
            </a:r>
            <a:endParaRPr lang="en-IN" altLang="en-US" dirty="0"/>
          </a:p>
        </p:txBody>
      </p:sp>
      <p:pic>
        <p:nvPicPr>
          <p:cNvPr id="4" name="Picture 4"/>
          <p:cNvPicPr>
            <a:picLocks noChangeAspect="1"/>
          </p:cNvPicPr>
          <p:nvPr/>
        </p:nvPicPr>
        <p:blipFill>
          <a:blip r:embed="rId1"/>
          <a:stretch>
            <a:fillRect/>
          </a:stretch>
        </p:blipFill>
        <p:spPr>
          <a:xfrm>
            <a:off x="679932" y="5100493"/>
            <a:ext cx="2743200" cy="966781"/>
          </a:xfrm>
          <a:prstGeom prst="rect">
            <a:avLst/>
          </a:prstGeom>
        </p:spPr>
      </p:pic>
      <p:pic>
        <p:nvPicPr>
          <p:cNvPr id="7" name="Picture 7" descr="A picture containing text&#10;&#10;Description automatically generated"/>
          <p:cNvPicPr>
            <a:picLocks noChangeAspect="1"/>
          </p:cNvPicPr>
          <p:nvPr/>
        </p:nvPicPr>
        <p:blipFill>
          <a:blip r:embed="rId2"/>
          <a:stretch>
            <a:fillRect/>
          </a:stretch>
        </p:blipFill>
        <p:spPr>
          <a:xfrm>
            <a:off x="4075430" y="4908550"/>
            <a:ext cx="3242310" cy="1809750"/>
          </a:xfrm>
          <a:prstGeom prst="rect">
            <a:avLst/>
          </a:prstGeom>
        </p:spPr>
      </p:pic>
      <p:pic>
        <p:nvPicPr>
          <p:cNvPr id="6" name="Content Placeholder 5" descr="pic"/>
          <p:cNvPicPr>
            <a:picLocks noGrp="1" noChangeAspect="1"/>
          </p:cNvPicPr>
          <p:nvPr>
            <p:ph sz="half" idx="2"/>
          </p:nvPr>
        </p:nvPicPr>
        <p:blipFill>
          <a:blip r:embed="rId3"/>
          <a:stretch>
            <a:fillRect/>
          </a:stretch>
        </p:blipFill>
        <p:spPr>
          <a:xfrm>
            <a:off x="7779385" y="2291715"/>
            <a:ext cx="3543300" cy="32289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dirty="0"/>
              <a:t>Future Scope</a:t>
            </a:r>
            <a:endParaRPr lang="en-IN" altLang="en-US" dirty="0"/>
          </a:p>
        </p:txBody>
      </p:sp>
      <p:sp>
        <p:nvSpPr>
          <p:cNvPr id="3" name="Content Placeholder 2"/>
          <p:cNvSpPr>
            <a:spLocks noGrp="1"/>
          </p:cNvSpPr>
          <p:nvPr>
            <p:ph sz="half" idx="1"/>
          </p:nvPr>
        </p:nvSpPr>
        <p:spPr>
          <a:xfrm>
            <a:off x="680321" y="2336800"/>
            <a:ext cx="10507980" cy="3599180"/>
          </a:xfrm>
        </p:spPr>
        <p:txBody>
          <a:bodyPr/>
          <a:lstStyle/>
          <a:p>
            <a:pPr>
              <a:buFont typeface="Wingdings" panose="05000000000000000000" charset="0"/>
              <a:buChar char="Ø"/>
            </a:pPr>
            <a:r>
              <a:rPr lang="en-IN" altLang="en-US" dirty="0"/>
              <a:t>we will make android application</a:t>
            </a:r>
            <a:endParaRPr lang="en-IN" altLang="en-US" dirty="0"/>
          </a:p>
          <a:p>
            <a:pPr>
              <a:buFont typeface="Wingdings" panose="05000000000000000000" charset="0"/>
              <a:buChar char="Ø"/>
            </a:pPr>
            <a:r>
              <a:rPr lang="en-IN" altLang="en-US" dirty="0"/>
              <a:t>Improving 3d model efficiency.</a:t>
            </a:r>
            <a:endParaRPr lang="en-IN" altLang="en-US" dirty="0"/>
          </a:p>
          <a:p>
            <a:pPr>
              <a:buFont typeface="Wingdings" panose="05000000000000000000" charset="0"/>
              <a:buChar char="Ø"/>
            </a:pPr>
            <a:r>
              <a:rPr lang="en-IN" altLang="en-US" dirty="0"/>
              <a:t>Option of taking picture real time.</a:t>
            </a:r>
            <a:endParaRPr lang="en-I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endParaRPr lang="en-US" dirty="0"/>
          </a:p>
        </p:txBody>
      </p:sp>
      <p:sp>
        <p:nvSpPr>
          <p:cNvPr id="3" name="Content Placeholder 2"/>
          <p:cNvSpPr>
            <a:spLocks noGrp="1"/>
          </p:cNvSpPr>
          <p:nvPr>
            <p:ph idx="1"/>
          </p:nvPr>
        </p:nvSpPr>
        <p:spPr/>
        <p:txBody>
          <a:bodyPr vert="horz" lIns="91440" tIns="45720" rIns="91440" bIns="45720" rtlCol="0" anchor="t">
            <a:normAutofit/>
          </a:bodyPr>
          <a:lstStyle/>
          <a:p>
            <a:r>
              <a:rPr lang="en-US" dirty="0">
                <a:hlinkClick r:id="rId1"/>
              </a:rPr>
              <a:t>https://www.kaggle.com/datasets/msambare/fer2013</a:t>
            </a:r>
            <a:endParaRPr lang="en-US"/>
          </a:p>
          <a:p>
            <a:r>
              <a:rPr lang="en-US" dirty="0">
                <a:hlinkClick r:id="rId2"/>
              </a:rPr>
              <a:t>https://towardsdatascience.com/a-comprehensive-guide-to-convolutional-neural-networks-the-eli5-way-3bd2b1164a53</a:t>
            </a:r>
            <a:endParaRPr lang="en-US"/>
          </a:p>
          <a:p>
            <a:r>
              <a:rPr lang="en-US" dirty="0">
                <a:hlinkClick r:id="rId3"/>
              </a:rPr>
              <a:t>https://www.javatpoint.com/keras</a:t>
            </a:r>
            <a:endParaRPr lang="en-US"/>
          </a:p>
          <a:p>
            <a:r>
              <a:rPr lang="en-US" dirty="0">
                <a:hlinkClick r:id="rId4"/>
              </a:rPr>
              <a:t>https://www.geeksforgeeks.org/opencv-python-tutorial/</a:t>
            </a:r>
            <a:endParaRPr lang="en-US" dirty="0"/>
          </a:p>
          <a:p>
            <a:r>
              <a:rPr lang="en-US">
                <a:hlinkClick r:id="rId5" action="ppaction://hlinkfile"/>
              </a:rPr>
              <a:t>https://faces.dmi.unibas.ch/bfm/bfm2017.html</a:t>
            </a:r>
            <a:endParaRPr lang="en-US"/>
          </a:p>
          <a:p>
            <a:r>
              <a:rPr lang="en-US">
                <a:hlinkClick r:id="rId6" action="ppaction://hlinkfile"/>
              </a:rPr>
              <a:t>https://www.tutorialspoint.com/flask/index.htm</a:t>
            </a:r>
            <a:r>
              <a:rPr lang="en-IN" altLang="en-US">
                <a:hlinkClick r:id="rId6" action="ppaction://hlinkfile"/>
              </a:rPr>
              <a:t>l</a:t>
            </a:r>
            <a:endParaRPr lang="en-IN" altLang="en-US">
              <a:hlinkClick r:id="rId6" action="ppaction://hlinkfile"/>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                         </a:t>
            </a:r>
            <a:endParaRPr lang="en-US" dirty="0"/>
          </a:p>
        </p:txBody>
      </p:sp>
      <p:sp>
        <p:nvSpPr>
          <p:cNvPr id="3" name="Text Placeholder 2"/>
          <p:cNvSpPr>
            <a:spLocks noGrp="1"/>
          </p:cNvSpPr>
          <p:nvPr>
            <p:ph type="body" idx="1"/>
          </p:nvPr>
        </p:nvSpPr>
        <p:spPr/>
        <p:txBody>
          <a:bodyPr vert="horz" lIns="91440" tIns="45720" rIns="91440" bIns="45720" rtlCol="0" anchor="t">
            <a:normAutofit/>
          </a:bodyPr>
          <a:lstStyle/>
          <a:p>
            <a:r>
              <a:rPr lang="en-US" dirty="0"/>
              <a:t>       </a:t>
            </a:r>
            <a:endParaRPr lang="en-US" dirty="0"/>
          </a:p>
        </p:txBody>
      </p:sp>
      <p:pic>
        <p:nvPicPr>
          <p:cNvPr id="4" name="Picture 4" descr="A picture containing graphical user interface&#10;&#10;Description automatically generated"/>
          <p:cNvPicPr>
            <a:picLocks noChangeAspect="1"/>
          </p:cNvPicPr>
          <p:nvPr/>
        </p:nvPicPr>
        <p:blipFill>
          <a:blip r:embed="rId1"/>
          <a:stretch>
            <a:fillRect/>
          </a:stretch>
        </p:blipFill>
        <p:spPr>
          <a:xfrm>
            <a:off x="1814513" y="994213"/>
            <a:ext cx="7590767" cy="507978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IN" altLang="en-US"/>
              <a:t>PROBLEM STATEMENT</a:t>
            </a:r>
            <a:endParaRPr lang="en-IN" altLang="en-US"/>
          </a:p>
        </p:txBody>
      </p:sp>
      <p:sp>
        <p:nvSpPr>
          <p:cNvPr id="6" name="Text Placeholder 5"/>
          <p:cNvSpPr>
            <a:spLocks noGrp="1"/>
          </p:cNvSpPr>
          <p:nvPr>
            <p:ph type="body" sz="half" idx="2"/>
          </p:nvPr>
        </p:nvSpPr>
        <p:spPr>
          <a:xfrm>
            <a:off x="680085" y="2336800"/>
            <a:ext cx="10823575" cy="3599180"/>
          </a:xfrm>
        </p:spPr>
        <p:txBody>
          <a:bodyPr/>
          <a:p>
            <a:r>
              <a:rPr lang="en-US" sz="2000"/>
              <a:t>With the recent advancement of computer vision and AI/ML techniques, identification of human faces is no longer a challenging task. However, creating a human face with captured expressions, movements, voice and other features in real time </a:t>
            </a:r>
            <a:r>
              <a:rPr lang="en-IN" altLang="en-US" sz="2000"/>
              <a:t>images</a:t>
            </a:r>
            <a:r>
              <a:rPr lang="en-US" sz="2000"/>
              <a:t> is still a challenging task. Design a prototype system with advance techniques of image recognition and AI/ML to identify humans in real time </a:t>
            </a:r>
            <a:r>
              <a:rPr lang="en-IN" altLang="en-US" sz="2000"/>
              <a:t>image</a:t>
            </a:r>
            <a:r>
              <a:rPr lang="en-US" sz="2000"/>
              <a:t>. The prototype system must render the image of identified person in the </a:t>
            </a:r>
            <a:r>
              <a:rPr lang="en-IN" altLang="en-US" sz="2000"/>
              <a:t>image</a:t>
            </a:r>
            <a:r>
              <a:rPr lang="en-US" sz="2000"/>
              <a:t> such that the face orientation changes dynamically with the body movement. Effects like face expressions, movements must be captured effectively to give feeling of real human face.</a:t>
            </a:r>
            <a:endParaRPr lang="en-US"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a:t>
            </a:r>
            <a:endParaRPr lang="en-US" dirty="0"/>
          </a:p>
        </p:txBody>
      </p:sp>
      <p:sp>
        <p:nvSpPr>
          <p:cNvPr id="3" name="Content Placeholder 2"/>
          <p:cNvSpPr>
            <a:spLocks noGrp="1"/>
          </p:cNvSpPr>
          <p:nvPr>
            <p:ph idx="1"/>
          </p:nvPr>
        </p:nvSpPr>
        <p:spPr/>
        <p:txBody>
          <a:bodyPr vert="horz" lIns="91440" tIns="45720" rIns="91440" bIns="45720" rtlCol="0" anchor="t">
            <a:normAutofit/>
          </a:bodyPr>
          <a:lstStyle/>
          <a:p>
            <a:pPr marL="0" indent="0">
              <a:buNone/>
            </a:pPr>
            <a:br>
              <a:rPr lang="en-US" dirty="0">
                <a:ea typeface="+mn-lt"/>
                <a:cs typeface="+mn-lt"/>
              </a:rPr>
            </a:br>
            <a:r>
              <a:rPr lang="en-IN" altLang="en-US" sz="2000" dirty="0">
                <a:ea typeface="+mn-lt"/>
                <a:cs typeface="+mn-lt"/>
              </a:rPr>
              <a:t>&gt;&gt; </a:t>
            </a:r>
            <a:r>
              <a:rPr lang="en-US" sz="2000" dirty="0">
                <a:ea typeface="+mn-lt"/>
                <a:cs typeface="+mn-lt"/>
              </a:rPr>
              <a:t>Face detection, which is an effortless task for humans, is complex to perform on machines. The interaction between human beings and computers will be more</a:t>
            </a:r>
            <a:br>
              <a:rPr lang="en-US" sz="2000" dirty="0">
                <a:ea typeface="+mn-lt"/>
                <a:cs typeface="+mn-lt"/>
              </a:rPr>
            </a:br>
            <a:r>
              <a:rPr lang="en-US" sz="2000" dirty="0">
                <a:ea typeface="+mn-lt"/>
                <a:cs typeface="+mn-lt"/>
              </a:rPr>
              <a:t>natural if computers are able to perceive and respond to human non-verbal</a:t>
            </a:r>
            <a:br>
              <a:rPr lang="en-US" sz="2000" dirty="0">
                <a:ea typeface="+mn-lt"/>
                <a:cs typeface="+mn-lt"/>
              </a:rPr>
            </a:br>
            <a:r>
              <a:rPr lang="en-US" sz="2000" dirty="0">
                <a:ea typeface="+mn-lt"/>
                <a:cs typeface="+mn-lt"/>
              </a:rPr>
              <a:t>communication such as emotions. </a:t>
            </a:r>
            <a:endParaRPr lang="en-US" sz="2000">
              <a:ea typeface="+mn-lt"/>
              <a:cs typeface="+mn-lt"/>
            </a:endParaRPr>
          </a:p>
          <a:p>
            <a:pPr marL="0" indent="0">
              <a:buNone/>
            </a:pPr>
            <a:r>
              <a:rPr lang="en-IN" altLang="en-US" sz="2000" dirty="0">
                <a:ea typeface="+mn-lt"/>
                <a:cs typeface="+mn-lt"/>
              </a:rPr>
              <a:t>&gt;&gt; </a:t>
            </a:r>
            <a:r>
              <a:rPr lang="en-US" sz="2000" dirty="0">
                <a:ea typeface="+mn-lt"/>
                <a:cs typeface="+mn-lt"/>
              </a:rPr>
              <a:t>This project uses a combination of techniques in two topics; face detection and recognition. The first step is detection of face in sequential frames containing face. Emotions are reflected from speech, hand and gestures of the body and through facial expressions. The main objective of this project is to make a webapp to </a:t>
            </a:r>
            <a:r>
              <a:rPr lang="en-IN" altLang="en-US" sz="2000" dirty="0">
                <a:ea typeface="+mn-lt"/>
                <a:cs typeface="+mn-lt"/>
              </a:rPr>
              <a:t>upload an image to</a:t>
            </a:r>
            <a:r>
              <a:rPr lang="en-US" sz="2000" dirty="0">
                <a:ea typeface="+mn-lt"/>
                <a:cs typeface="+mn-lt"/>
              </a:rPr>
              <a:t> detect emotions and make a 3d render </a:t>
            </a:r>
            <a:r>
              <a:rPr lang="en-IN" altLang="en-US" sz="2000" dirty="0">
                <a:ea typeface="+mn-lt"/>
                <a:cs typeface="+mn-lt"/>
              </a:rPr>
              <a:t>face.</a:t>
            </a:r>
            <a:r>
              <a:rPr lang="en-US" sz="2000" dirty="0">
                <a:ea typeface="+mn-lt"/>
                <a:cs typeface="+mn-lt"/>
              </a:rPr>
              <a:t> </a:t>
            </a:r>
            <a:endParaRPr lang="en-US"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Description about project</a:t>
            </a:r>
            <a:endParaRPr lang="en-US" dirty="0"/>
          </a:p>
        </p:txBody>
      </p:sp>
      <p:sp>
        <p:nvSpPr>
          <p:cNvPr id="3" name="Content Placeholder 2"/>
          <p:cNvSpPr>
            <a:spLocks noGrp="1"/>
          </p:cNvSpPr>
          <p:nvPr>
            <p:ph idx="1"/>
          </p:nvPr>
        </p:nvSpPr>
        <p:spPr/>
        <p:txBody>
          <a:bodyPr vert="horz" lIns="91440" tIns="45720" rIns="91440" bIns="45720" rtlCol="0" anchor="t">
            <a:normAutofit lnSpcReduction="10000"/>
          </a:bodyPr>
          <a:lstStyle/>
          <a:p>
            <a:pPr marL="0" indent="0">
              <a:buNone/>
            </a:pPr>
            <a:r>
              <a:rPr lang="en-US" dirty="0"/>
              <a:t>&gt;&gt; We create a model using </a:t>
            </a:r>
            <a:r>
              <a:rPr lang="en-US" dirty="0" err="1"/>
              <a:t>keras</a:t>
            </a:r>
            <a:r>
              <a:rPr lang="en-US" dirty="0"/>
              <a:t> modelling, execute and train it for human face detection and emotion analysis</a:t>
            </a:r>
            <a:r>
              <a:rPr lang="en-IN" altLang="en-US" dirty="0"/>
              <a:t> w</a:t>
            </a:r>
            <a:r>
              <a:rPr lang="en-US" dirty="0"/>
              <a:t>ith the help of machine learning algorithm</a:t>
            </a:r>
            <a:r>
              <a:rPr lang="en-IN" altLang="en-US" dirty="0"/>
              <a:t> CNN.</a:t>
            </a:r>
            <a:endParaRPr lang="en-US" dirty="0"/>
          </a:p>
          <a:p>
            <a:pPr marL="0" indent="0">
              <a:buNone/>
            </a:pPr>
            <a:endParaRPr lang="en-US" dirty="0"/>
          </a:p>
          <a:p>
            <a:pPr marL="0" indent="0">
              <a:buNone/>
            </a:pPr>
            <a:r>
              <a:rPr lang="en-US" dirty="0"/>
              <a:t>&gt;&gt; </a:t>
            </a:r>
            <a:r>
              <a:rPr lang="en-IN" altLang="en-US" dirty="0"/>
              <a:t>Our project </a:t>
            </a:r>
            <a:r>
              <a:rPr lang="en-US" dirty="0"/>
              <a:t>CNN model </a:t>
            </a:r>
            <a:r>
              <a:rPr lang="en-IN" altLang="en-US" dirty="0"/>
              <a:t>has</a:t>
            </a:r>
            <a:r>
              <a:rPr lang="en-US" dirty="0"/>
              <a:t> </a:t>
            </a:r>
            <a:r>
              <a:rPr lang="en-IN" altLang="en-US" dirty="0"/>
              <a:t>6</a:t>
            </a:r>
            <a:r>
              <a:rPr lang="en-US" dirty="0"/>
              <a:t> layers of filtering and</a:t>
            </a:r>
            <a:r>
              <a:rPr lang="en-IN" altLang="en-US" dirty="0"/>
              <a:t> </a:t>
            </a:r>
            <a:r>
              <a:rPr lang="en-US" dirty="0"/>
              <a:t>trained with </a:t>
            </a:r>
            <a:r>
              <a:rPr lang="en-US" dirty="0" err="1"/>
              <a:t>kaggle</a:t>
            </a:r>
            <a:r>
              <a:rPr lang="en-US" dirty="0"/>
              <a:t> dataset</a:t>
            </a:r>
            <a:r>
              <a:rPr lang="en-IN" altLang="en-US" dirty="0"/>
              <a:t> fer2013 which has around 33,000 pictures classify into 7 classes</a:t>
            </a:r>
            <a:r>
              <a:rPr lang="en-US" dirty="0"/>
              <a:t>.</a:t>
            </a:r>
            <a:endParaRPr lang="en-US" dirty="0"/>
          </a:p>
          <a:p>
            <a:pPr marL="0" indent="0">
              <a:buNone/>
            </a:pPr>
            <a:endParaRPr lang="en-IN" altLang="en-US" dirty="0"/>
          </a:p>
          <a:p>
            <a:pPr marL="0" indent="0">
              <a:buNone/>
            </a:pPr>
            <a:r>
              <a:rPr lang="en-IN" altLang="en-US" dirty="0"/>
              <a:t>&gt;&gt; User has to upload image then the system will predict the emotion using trained model.</a:t>
            </a:r>
            <a:endParaRPr lang="en-US" dirty="0"/>
          </a:p>
          <a:p>
            <a:pPr marL="0" indent="0">
              <a:buNone/>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sym typeface="+mn-ea"/>
              </a:rPr>
              <a:t>Description about project</a:t>
            </a:r>
            <a:endParaRPr lang="en-US"/>
          </a:p>
        </p:txBody>
      </p:sp>
      <p:sp>
        <p:nvSpPr>
          <p:cNvPr id="5" name="Content Placeholder 4"/>
          <p:cNvSpPr>
            <a:spLocks noGrp="1"/>
          </p:cNvSpPr>
          <p:nvPr>
            <p:ph idx="1"/>
          </p:nvPr>
        </p:nvSpPr>
        <p:spPr/>
        <p:txBody>
          <a:bodyPr/>
          <a:lstStyle/>
          <a:p>
            <a:pPr marL="0" indent="0">
              <a:buNone/>
            </a:pPr>
            <a:r>
              <a:rPr lang="en-IN" altLang="en-US"/>
              <a:t>&gt;&gt; For making 3d model we use Basel Face Model (2017) which provide the dataset and pretrained model.</a:t>
            </a:r>
            <a:endParaRPr lang="en-IN" altLang="en-US"/>
          </a:p>
          <a:p>
            <a:pPr marL="0" indent="0">
              <a:buNone/>
            </a:pPr>
            <a:endParaRPr lang="en-IN" altLang="en-US"/>
          </a:p>
          <a:p>
            <a:pPr marL="0" indent="0">
              <a:buNone/>
            </a:pPr>
            <a:r>
              <a:rPr lang="en-IN" altLang="en-US"/>
              <a:t>&gt;&gt; Whole process of making 3d face using BFM pretrained model</a:t>
            </a:r>
            <a:endParaRPr lang="en-IN" altLang="en-US"/>
          </a:p>
          <a:p>
            <a:pPr marL="0" indent="0">
              <a:buNone/>
            </a:pPr>
            <a:r>
              <a:rPr lang="en-IN" altLang="en-US"/>
              <a:t>needs GPU.</a:t>
            </a:r>
            <a:endParaRPr lang="en-IN" altLang="en-US"/>
          </a:p>
          <a:p>
            <a:pPr marL="0" indent="0">
              <a:buNone/>
            </a:pPr>
            <a:endParaRPr lang="en-IN" altLang="en-US"/>
          </a:p>
          <a:p>
            <a:pPr marL="0" indent="0">
              <a:buNone/>
            </a:pPr>
            <a:r>
              <a:rPr lang="en-IN" altLang="en-US"/>
              <a:t>&gt;&gt; After predicting emotion the image will be send to BFM model which will make it into 3d.    </a:t>
            </a:r>
            <a:endParaRPr lang="en-I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8720" y="117143"/>
            <a:ext cx="7620586" cy="93259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Diagram&#10;&#10;Description automatically generated"/>
          <p:cNvPicPr>
            <a:picLocks noChangeAspect="1"/>
          </p:cNvPicPr>
          <p:nvPr/>
        </p:nvPicPr>
        <p:blipFill>
          <a:blip r:embed="rId1"/>
          <a:stretch>
            <a:fillRect/>
          </a:stretch>
        </p:blipFill>
        <p:spPr>
          <a:xfrm>
            <a:off x="254760" y="1182932"/>
            <a:ext cx="10226720" cy="5583958"/>
          </a:xfrm>
          <a:prstGeom prst="rect">
            <a:avLst/>
          </a:prstGeom>
        </p:spPr>
      </p:pic>
      <p:sp>
        <p:nvSpPr>
          <p:cNvPr id="3" name="TextBox 2"/>
          <p:cNvSpPr txBox="1"/>
          <p:nvPr/>
        </p:nvSpPr>
        <p:spPr>
          <a:xfrm>
            <a:off x="483358" y="363939"/>
            <a:ext cx="5919716" cy="5835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IN" altLang="en-US" sz="3200" dirty="0"/>
              <a:t>Use Case Diagram</a:t>
            </a:r>
            <a:endParaRPr lang="en-US" sz="3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a:t>Description About Models</a:t>
            </a:r>
            <a:endParaRPr lang="en-IN" altLang="en-US"/>
          </a:p>
        </p:txBody>
      </p:sp>
      <p:pic>
        <p:nvPicPr>
          <p:cNvPr id="8" name="Picture Placeholder 7" descr="PrivateTest_7366737"/>
          <p:cNvPicPr>
            <a:picLocks noGrp="1" noChangeAspect="1"/>
          </p:cNvPicPr>
          <p:nvPr>
            <p:ph type="pic" idx="15"/>
          </p:nvPr>
        </p:nvPicPr>
        <p:blipFill>
          <a:blip r:embed="rId1"/>
          <a:stretch>
            <a:fillRect/>
          </a:stretch>
        </p:blipFill>
        <p:spPr>
          <a:xfrm>
            <a:off x="4940300" y="4382770"/>
            <a:ext cx="2290445" cy="2290445"/>
          </a:xfrm>
          <a:prstGeom prst="rect">
            <a:avLst/>
          </a:prstGeom>
        </p:spPr>
      </p:pic>
      <p:pic>
        <p:nvPicPr>
          <p:cNvPr id="18" name="Picture Placeholder 17" descr="PrivateTest_4576701"/>
          <p:cNvPicPr>
            <a:picLocks noGrp="1" noChangeAspect="1"/>
          </p:cNvPicPr>
          <p:nvPr>
            <p:ph type="pic" idx="21"/>
          </p:nvPr>
        </p:nvPicPr>
        <p:blipFill>
          <a:blip r:embed="rId2"/>
          <a:stretch>
            <a:fillRect/>
          </a:stretch>
        </p:blipFill>
        <p:spPr>
          <a:xfrm>
            <a:off x="8047990" y="2785110"/>
            <a:ext cx="2511425" cy="2511425"/>
          </a:xfrm>
          <a:prstGeom prst="rect">
            <a:avLst/>
          </a:prstGeom>
        </p:spPr>
      </p:pic>
      <p:sp>
        <p:nvSpPr>
          <p:cNvPr id="26" name="Text Box 25"/>
          <p:cNvSpPr txBox="1"/>
          <p:nvPr/>
        </p:nvSpPr>
        <p:spPr>
          <a:xfrm>
            <a:off x="749300" y="2355215"/>
            <a:ext cx="6071235" cy="1630045"/>
          </a:xfrm>
          <a:prstGeom prst="rect">
            <a:avLst/>
          </a:prstGeom>
          <a:noFill/>
        </p:spPr>
        <p:txBody>
          <a:bodyPr wrap="none" rtlCol="0">
            <a:spAutoFit/>
          </a:bodyPr>
          <a:lstStyle/>
          <a:p>
            <a:pPr marL="0" indent="0" algn="l">
              <a:buFont typeface="Wingdings" panose="05000000000000000000" charset="0"/>
              <a:buNone/>
            </a:pPr>
            <a:r>
              <a:rPr lang="en-IN" altLang="en-US" sz="2800">
                <a:sym typeface="+mn-ea"/>
              </a:rPr>
              <a:t>&gt;&gt; Data Analysis:</a:t>
            </a:r>
            <a:endParaRPr lang="en-IN" altLang="en-US" sz="2800"/>
          </a:p>
          <a:p>
            <a:pPr algn="l">
              <a:buFont typeface="Wingdings" panose="05000000000000000000" charset="0"/>
              <a:buChar char="§"/>
            </a:pPr>
            <a:r>
              <a:rPr lang="en-IN" altLang="en-US" sz="2400">
                <a:sym typeface="+mn-ea"/>
              </a:rPr>
              <a:t>Image converting into grayscale using CV2</a:t>
            </a:r>
            <a:endParaRPr lang="en-IN" altLang="en-US" sz="2400"/>
          </a:p>
          <a:p>
            <a:pPr algn="l">
              <a:buFont typeface="Wingdings" panose="05000000000000000000" charset="0"/>
              <a:buChar char="§"/>
            </a:pPr>
            <a:r>
              <a:rPr lang="en-IN" altLang="en-US" sz="2400">
                <a:sym typeface="+mn-ea"/>
              </a:rPr>
              <a:t>Resizing gray Image to 48x48 pixels</a:t>
            </a:r>
            <a:endParaRPr lang="en-IN" altLang="en-US" sz="2400"/>
          </a:p>
          <a:p>
            <a:pPr algn="l">
              <a:buFont typeface="Wingdings" panose="05000000000000000000" charset="0"/>
              <a:buChar char="§"/>
            </a:pPr>
            <a:r>
              <a:rPr lang="en-IN" altLang="en-US" sz="2400">
                <a:sym typeface="+mn-ea"/>
              </a:rPr>
              <a:t>Reshaping image using Numpy</a:t>
            </a:r>
            <a:endParaRPr lang="en-IN" altLang="en-US" sz="240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t>Description About Models</a:t>
            </a:r>
            <a:endParaRPr lang="en-IN" altLang="en-US"/>
          </a:p>
        </p:txBody>
      </p:sp>
      <p:sp>
        <p:nvSpPr>
          <p:cNvPr id="3" name="Content Placeholder 2"/>
          <p:cNvSpPr>
            <a:spLocks noGrp="1"/>
          </p:cNvSpPr>
          <p:nvPr>
            <p:ph sz="half" idx="1"/>
          </p:nvPr>
        </p:nvSpPr>
        <p:spPr>
          <a:xfrm>
            <a:off x="680085" y="2366645"/>
            <a:ext cx="6095365" cy="3599180"/>
          </a:xfrm>
        </p:spPr>
        <p:txBody>
          <a:bodyPr/>
          <a:lstStyle/>
          <a:p>
            <a:pPr marL="0" indent="0" algn="l">
              <a:buFont typeface="Wingdings" panose="05000000000000000000" charset="0"/>
              <a:buNone/>
            </a:pPr>
            <a:r>
              <a:rPr lang="en-IN" altLang="en-US" sz="2800">
                <a:sym typeface="+mn-ea"/>
              </a:rPr>
              <a:t>&gt;&gt; Face Detection:</a:t>
            </a:r>
            <a:endParaRPr lang="en-IN" altLang="en-US" sz="2800"/>
          </a:p>
          <a:p>
            <a:pPr marL="0" indent="0" algn="l">
              <a:buFont typeface="Wingdings" panose="05000000000000000000" charset="0"/>
              <a:buChar char="§"/>
            </a:pPr>
            <a:r>
              <a:rPr lang="en-IN" altLang="en-US">
                <a:sym typeface="+mn-ea"/>
              </a:rPr>
              <a:t>Detecting faces using “haarcascade_frontalface_default.xml”.</a:t>
            </a:r>
            <a:endParaRPr lang="en-IN" altLang="en-US"/>
          </a:p>
          <a:p>
            <a:pPr marL="0" indent="0" algn="l">
              <a:buFont typeface="Wingdings" panose="05000000000000000000" charset="0"/>
              <a:buChar char="§"/>
            </a:pPr>
            <a:r>
              <a:rPr lang="en-IN" altLang="en-US">
                <a:sym typeface="+mn-ea"/>
              </a:rPr>
              <a:t>Cropping image to face shape.</a:t>
            </a:r>
            <a:endParaRPr lang="en-IN" altLang="en-US"/>
          </a:p>
          <a:p>
            <a:endParaRPr lang="en-US"/>
          </a:p>
        </p:txBody>
      </p:sp>
      <p:pic>
        <p:nvPicPr>
          <p:cNvPr id="5" name="Content Placeholder 4" descr="after"/>
          <p:cNvPicPr>
            <a:picLocks noGrp="1" noChangeAspect="1"/>
          </p:cNvPicPr>
          <p:nvPr>
            <p:ph sz="half" idx="2"/>
          </p:nvPr>
        </p:nvPicPr>
        <p:blipFill>
          <a:blip r:embed="rId1"/>
          <a:stretch>
            <a:fillRect/>
          </a:stretch>
        </p:blipFill>
        <p:spPr>
          <a:xfrm>
            <a:off x="7950835" y="2446655"/>
            <a:ext cx="3599180" cy="3599180"/>
          </a:xfrm>
          <a:prstGeom prst="rect">
            <a:avLst/>
          </a:prstGeom>
        </p:spPr>
      </p:pic>
    </p:spTree>
  </p:cSld>
  <p:clrMapOvr>
    <a:masterClrMapping/>
  </p:clrMapOvr>
</p:sld>
</file>

<file path=ppt/theme/theme1.xml><?xml version="1.0" encoding="utf-8"?>
<a:theme xmlns:a="http://schemas.openxmlformats.org/drawingml/2006/main" name="TM04033917[[fn=Berlin]]_novariants">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TM00001032</Template>
  <TotalTime>0</TotalTime>
  <Words>4724</Words>
  <Application>WPS Presentation</Application>
  <PresentationFormat>Widescreen</PresentationFormat>
  <Paragraphs>191</Paragraphs>
  <Slides>26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Arial</vt:lpstr>
      <vt:lpstr>SimSun</vt:lpstr>
      <vt:lpstr>Wingdings</vt:lpstr>
      <vt:lpstr>Wingdings</vt:lpstr>
      <vt:lpstr>Trebuchet MS</vt:lpstr>
      <vt:lpstr>Microsoft YaHei</vt:lpstr>
      <vt:lpstr>Arial Unicode MS</vt:lpstr>
      <vt:lpstr>Calibri</vt:lpstr>
      <vt:lpstr>Times New Roman</vt:lpstr>
      <vt:lpstr>TM04033917[[fn=Berlin]]_novariants</vt:lpstr>
      <vt:lpstr>HUMAN FACE EMOTION IN 3D</vt:lpstr>
      <vt:lpstr>Contents</vt:lpstr>
      <vt:lpstr>PowerPoint 演示文稿</vt:lpstr>
      <vt:lpstr>Abstract</vt:lpstr>
      <vt:lpstr>Description about project</vt:lpstr>
      <vt:lpstr>Description about project</vt:lpstr>
      <vt:lpstr>PowerPoint 演示文稿</vt:lpstr>
      <vt:lpstr>Description About Models</vt:lpstr>
      <vt:lpstr>Description About Models</vt:lpstr>
      <vt:lpstr>Description About Models</vt:lpstr>
      <vt:lpstr>Description About Models</vt:lpstr>
      <vt:lpstr>PowerPoint 演示文稿</vt:lpstr>
      <vt:lpstr>Use Cases</vt:lpstr>
      <vt:lpstr>Use Cases</vt:lpstr>
      <vt:lpstr>Use Cases</vt:lpstr>
      <vt:lpstr>Use Cases</vt:lpstr>
      <vt:lpstr>Output Screenshots</vt:lpstr>
      <vt:lpstr>PowerPoint 演示文稿</vt:lpstr>
      <vt:lpstr>PowerPoint 演示文稿</vt:lpstr>
      <vt:lpstr>Contact Us</vt:lpstr>
      <vt:lpstr>Result</vt:lpstr>
      <vt:lpstr>Result </vt:lpstr>
      <vt:lpstr>Technologies Used</vt:lpstr>
      <vt:lpstr>Future Scope</vt:lpstr>
      <vt:lpstr>References</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ashfaq</cp:lastModifiedBy>
  <cp:revision>267</cp:revision>
  <dcterms:created xsi:type="dcterms:W3CDTF">2022-09-26T01:09:00Z</dcterms:created>
  <dcterms:modified xsi:type="dcterms:W3CDTF">2022-12-30T05:15:33Z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F6D7E717F8EF4297A69BB273B708712E</vt:lpwstr>
  </property>
  <property fmtid="{D5CDD505-2E9C-101B-9397-08002B2CF9AE}" pid="3" name="KSOProductBuildVer">
    <vt:lpwstr>1033-11.2.0.11440</vt:lpwstr>
  </property>
</Properties>
</file>

<file path=docProps/thumbnail.jpeg>
</file>